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58" r:id="rId4"/>
    <p:sldId id="259" r:id="rId5"/>
    <p:sldId id="260" r:id="rId6"/>
    <p:sldId id="267" r:id="rId7"/>
    <p:sldId id="262" r:id="rId8"/>
    <p:sldId id="263" r:id="rId9"/>
    <p:sldId id="265" r:id="rId10"/>
    <p:sldId id="284" r:id="rId11"/>
    <p:sldId id="285" r:id="rId12"/>
    <p:sldId id="286" r:id="rId13"/>
    <p:sldId id="287" r:id="rId14"/>
    <p:sldId id="288" r:id="rId15"/>
    <p:sldId id="266" r:id="rId16"/>
    <p:sldId id="269" r:id="rId17"/>
    <p:sldId id="270" r:id="rId18"/>
    <p:sldId id="268" r:id="rId19"/>
    <p:sldId id="274" r:id="rId20"/>
    <p:sldId id="277" r:id="rId21"/>
    <p:sldId id="280" r:id="rId22"/>
    <p:sldId id="278" r:id="rId23"/>
    <p:sldId id="282" r:id="rId24"/>
    <p:sldId id="272" r:id="rId25"/>
    <p:sldId id="273" r:id="rId26"/>
    <p:sldId id="275" r:id="rId27"/>
    <p:sldId id="27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2" d="100"/>
          <a:sy n="82" d="100"/>
        </p:scale>
        <p:origin x="1026" y="-462"/>
      </p:cViewPr>
      <p:guideLst>
        <p:guide orient="horz" pos="2160"/>
        <p:guide pos="2880"/>
      </p:guideLst>
    </p:cSldViewPr>
  </p:slideViewPr>
  <p:outlineViewPr>
    <p:cViewPr>
      <p:scale>
        <a:sx n="33" d="100"/>
        <a:sy n="33" d="100"/>
      </p:scale>
      <p:origin x="0" y="67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33FCC-9601-4CC6-B63B-0BDC4ACF5299}" type="datetimeFigureOut">
              <a:rPr lang="tr-TR" smtClean="0"/>
              <a:t>31.1.2018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CD604-8F7B-4F78-B3B3-821ADC2B7888}" type="slidenum">
              <a:rPr lang="tr-TR" smtClean="0"/>
              <a:t>‹#›</a:t>
            </a:fld>
            <a:endParaRPr lang="tr-TR"/>
          </a:p>
        </p:txBody>
      </p:sp>
    </p:spTree>
    <p:extLst>
      <p:ext uri="{BB962C8B-B14F-4D97-AF65-F5344CB8AC3E}">
        <p14:creationId xmlns:p14="http://schemas.microsoft.com/office/powerpoint/2010/main" val="343534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69CD604-8F7B-4F78-B3B3-821ADC2B7888}" type="slidenum">
              <a:rPr lang="tr-TR" smtClean="0"/>
              <a:t>26</a:t>
            </a:fld>
            <a:endParaRPr lang="tr-TR"/>
          </a:p>
        </p:txBody>
      </p:sp>
    </p:spTree>
    <p:extLst>
      <p:ext uri="{BB962C8B-B14F-4D97-AF65-F5344CB8AC3E}">
        <p14:creationId xmlns:p14="http://schemas.microsoft.com/office/powerpoint/2010/main" val="258816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2C903C-AC66-4111-ACE8-C7A937CE0DE8}"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32C903C-AC66-4111-ACE8-C7A937CE0DE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B32C903C-AC66-4111-ACE8-C7A937CE0DE8}"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B32C903C-AC66-4111-ACE8-C7A937CE0DE8}"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2C903C-AC66-4111-ACE8-C7A937CE0DE8}"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1A451C73-F5FB-4245-AB0E-42BA06864130}" type="datetimeFigureOut">
              <a:rPr lang="tr-TR" smtClean="0"/>
              <a:pPr/>
              <a:t>31.1.2018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32C903C-AC66-4111-ACE8-C7A937CE0DE8}"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32C903C-AC66-4111-ACE8-C7A937CE0DE8}"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B32C903C-AC66-4111-ACE8-C7A937CE0DE8}" type="slidenum">
              <a:rPr lang="tr-TR" smtClean="0"/>
              <a:pPr/>
              <a:t>‹#›</a:t>
            </a:fld>
            <a:endParaRPr lang="tr-T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32C903C-AC66-4111-ACE8-C7A937CE0DE8}" type="slidenum">
              <a:rPr lang="tr-TR" smtClean="0"/>
              <a:pPr/>
              <a:t>‹#›</a:t>
            </a:fld>
            <a:endParaRPr lang="tr-T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32C903C-AC66-4111-ACE8-C7A937CE0DE8}"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1A451C73-F5FB-4245-AB0E-42BA06864130}" type="datetimeFigureOut">
              <a:rPr lang="tr-TR" smtClean="0"/>
              <a:pPr/>
              <a:t>31.1.2018</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B32C903C-AC66-4111-ACE8-C7A937CE0DE8}"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1A451C73-F5FB-4245-AB0E-42BA06864130}" type="datetimeFigureOut">
              <a:rPr lang="tr-TR" smtClean="0"/>
              <a:pPr/>
              <a:t>31.1.2018</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A451C73-F5FB-4245-AB0E-42BA06864130}" type="datetimeFigureOut">
              <a:rPr lang="tr-TR" smtClean="0"/>
              <a:pPr/>
              <a:t>31.1.2018</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2C903C-AC66-4111-ACE8-C7A937CE0DE8}"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endParaRPr lang="tr-TR"/>
          </a:p>
        </p:txBody>
      </p:sp>
      <p:pic>
        <p:nvPicPr>
          <p:cNvPr id="4" name="3 Resim" descr="15871124_1549161695101928_542852428_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608112"/>
          </a:xfrm>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nvPr>
        </p:nvGraphicFramePr>
        <p:xfrm>
          <a:off x="179513" y="1412776"/>
          <a:ext cx="8712967" cy="720080"/>
        </p:xfrm>
        <a:graphic>
          <a:graphicData uri="http://schemas.openxmlformats.org/drawingml/2006/table">
            <a:tbl>
              <a:tblPr firstRow="1" bandRow="1">
                <a:tableStyleId>{5C22544A-7EE6-4342-B048-85BDC9FD1C3A}</a:tableStyleId>
              </a:tblPr>
              <a:tblGrid>
                <a:gridCol w="1872207"/>
                <a:gridCol w="2376264"/>
                <a:gridCol w="2448272"/>
                <a:gridCol w="2016224"/>
              </a:tblGrid>
              <a:tr h="720080">
                <a:tc>
                  <a:txBody>
                    <a:bodyPr/>
                    <a:lstStyle/>
                    <a:p>
                      <a:endParaRPr lang="tr-TR" sz="1400" dirty="0"/>
                    </a:p>
                  </a:txBody>
                  <a:tcPr/>
                </a:tc>
                <a:tc>
                  <a:txBody>
                    <a:bodyPr/>
                    <a:lstStyle/>
                    <a:p>
                      <a:endParaRPr lang="tr-TR" sz="1400" dirty="0" smtClean="0"/>
                    </a:p>
                    <a:p>
                      <a:pPr algn="ctr"/>
                      <a:r>
                        <a:rPr lang="tr-TR" sz="1800" dirty="0" smtClean="0"/>
                        <a:t>5.SINIF</a:t>
                      </a:r>
                      <a:endParaRPr lang="tr-TR" sz="1800" dirty="0"/>
                    </a:p>
                  </a:txBody>
                  <a:tcPr/>
                </a:tc>
                <a:tc>
                  <a:txBody>
                    <a:bodyPr/>
                    <a:lstStyle/>
                    <a:p>
                      <a:pPr algn="ctr"/>
                      <a:endParaRPr lang="tr-TR" dirty="0" smtClean="0"/>
                    </a:p>
                    <a:p>
                      <a:pPr algn="ctr"/>
                      <a:r>
                        <a:rPr lang="tr-TR" dirty="0" smtClean="0"/>
                        <a:t>6. SINIF</a:t>
                      </a:r>
                      <a:endParaRPr lang="tr-TR" dirty="0"/>
                    </a:p>
                  </a:txBody>
                  <a:tcPr/>
                </a:tc>
                <a:tc>
                  <a:txBody>
                    <a:bodyPr/>
                    <a:lstStyle/>
                    <a:p>
                      <a:pPr algn="ctr"/>
                      <a:endParaRPr lang="tr-TR" dirty="0" smtClean="0"/>
                    </a:p>
                    <a:p>
                      <a:pPr algn="ctr"/>
                      <a:r>
                        <a:rPr lang="tr-TR" dirty="0" smtClean="0"/>
                        <a:t>7.SINIF</a:t>
                      </a:r>
                      <a:endParaRPr lang="tr-TR"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1093309650"/>
              </p:ext>
            </p:extLst>
          </p:nvPr>
        </p:nvGraphicFramePr>
        <p:xfrm>
          <a:off x="179512" y="2132856"/>
          <a:ext cx="8712968" cy="4614714"/>
        </p:xfrm>
        <a:graphic>
          <a:graphicData uri="http://schemas.openxmlformats.org/drawingml/2006/table">
            <a:tbl>
              <a:tblPr firstRow="1" bandRow="1">
                <a:tableStyleId>{5C22544A-7EE6-4342-B048-85BDC9FD1C3A}</a:tableStyleId>
              </a:tblPr>
              <a:tblGrid>
                <a:gridCol w="1872208"/>
                <a:gridCol w="1152128"/>
                <a:gridCol w="1224136"/>
                <a:gridCol w="1296144"/>
                <a:gridCol w="1152128"/>
                <a:gridCol w="936104"/>
                <a:gridCol w="1080120"/>
              </a:tblGrid>
              <a:tr h="970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 HAFIZLIK SAYFA SAYISI</a:t>
                      </a:r>
                    </a:p>
                    <a:p>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r>
              <a:tr h="425936">
                <a:tc>
                  <a:txBody>
                    <a:bodyPr/>
                    <a:lstStyle/>
                    <a:p>
                      <a:r>
                        <a:rPr lang="tr-TR" dirty="0" smtClean="0"/>
                        <a:t>8 </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10</a:t>
                      </a:r>
                      <a:endParaRPr lang="tr-TR" b="1" dirty="0"/>
                    </a:p>
                  </a:txBody>
                  <a:tcPr/>
                </a:tc>
                <a:tc>
                  <a:txBody>
                    <a:bodyPr/>
                    <a:lstStyle/>
                    <a:p>
                      <a:pPr algn="ctr"/>
                      <a:r>
                        <a:rPr lang="tr-TR" b="1" dirty="0" smtClean="0"/>
                        <a:t>6</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r h="536368">
                <a:tc>
                  <a:txBody>
                    <a:bodyPr/>
                    <a:lstStyle/>
                    <a:p>
                      <a:r>
                        <a:rPr lang="tr-TR" dirty="0" smtClean="0"/>
                        <a:t>9 </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8</a:t>
                      </a:r>
                      <a:endParaRPr lang="tr-TR" b="1" dirty="0"/>
                    </a:p>
                  </a:txBody>
                  <a:tcPr/>
                </a:tc>
                <a:tc>
                  <a:txBody>
                    <a:bodyPr/>
                    <a:lstStyle/>
                    <a:p>
                      <a:pPr algn="ctr"/>
                      <a:r>
                        <a:rPr lang="tr-TR" b="1" dirty="0" smtClean="0"/>
                        <a:t>3</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dirty="0" smtClean="0"/>
                        <a:t>10</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14</a:t>
                      </a:r>
                      <a:endParaRPr lang="tr-TR" b="1" dirty="0"/>
                    </a:p>
                  </a:txBody>
                  <a:tcPr/>
                </a:tc>
                <a:tc>
                  <a:txBody>
                    <a:bodyPr/>
                    <a:lstStyle/>
                    <a:p>
                      <a:pPr algn="ctr"/>
                      <a:r>
                        <a:rPr lang="tr-TR" b="1" dirty="0" smtClean="0"/>
                        <a:t>9</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2</a:t>
                      </a:r>
                      <a:endParaRPr lang="tr-TR" b="1" dirty="0"/>
                    </a:p>
                  </a:txBody>
                  <a:tcPr/>
                </a:tc>
              </a:tr>
              <a:tr h="536368">
                <a:tc>
                  <a:txBody>
                    <a:bodyPr/>
                    <a:lstStyle/>
                    <a:p>
                      <a:r>
                        <a:rPr lang="tr-TR" baseline="0" dirty="0" smtClean="0"/>
                        <a:t>11sayfa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9</a:t>
                      </a:r>
                      <a:endParaRPr lang="tr-TR" b="1" dirty="0"/>
                    </a:p>
                  </a:txBody>
                  <a:tcPr/>
                </a:tc>
                <a:tc>
                  <a:txBody>
                    <a:bodyPr/>
                    <a:lstStyle/>
                    <a:p>
                      <a:pPr algn="ctr"/>
                      <a:r>
                        <a:rPr lang="tr-TR" b="1" dirty="0" smtClean="0"/>
                        <a:t>3</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r h="536368">
                <a:tc>
                  <a:txBody>
                    <a:bodyPr/>
                    <a:lstStyle/>
                    <a:p>
                      <a:r>
                        <a:rPr lang="tr-TR" dirty="0" smtClean="0"/>
                        <a:t>12</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3</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2</a:t>
                      </a:r>
                      <a:endParaRPr lang="tr-TR" b="1" dirty="0"/>
                    </a:p>
                  </a:txBody>
                  <a:tcPr/>
                </a:tc>
              </a:tr>
              <a:tr h="536368">
                <a:tc>
                  <a:txBody>
                    <a:bodyPr/>
                    <a:lstStyle/>
                    <a:p>
                      <a:r>
                        <a:rPr lang="tr-TR" baseline="0" dirty="0" smtClean="0"/>
                        <a:t>13sayfa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3</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3</a:t>
                      </a:r>
                      <a:endParaRPr lang="tr-TR" b="1" dirty="0"/>
                    </a:p>
                  </a:txBody>
                  <a:tcPr/>
                </a:tc>
              </a:tr>
              <a:tr h="536368">
                <a:tc>
                  <a:txBody>
                    <a:bodyPr/>
                    <a:lstStyle/>
                    <a:p>
                      <a:r>
                        <a:rPr lang="tr-TR" baseline="0" dirty="0" smtClean="0"/>
                        <a:t>14sayfa ile giden</a:t>
                      </a:r>
                      <a:endParaRPr lang="tr-TR" dirty="0"/>
                    </a:p>
                  </a:txBody>
                  <a:tcPr/>
                </a:tc>
                <a:tc>
                  <a:txBody>
                    <a:bodyPr/>
                    <a:lstStyle/>
                    <a:p>
                      <a:pPr algn="ct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2</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2</a:t>
                      </a:r>
                      <a:endParaRPr lang="tr-TR" b="1" dirty="0"/>
                    </a:p>
                  </a:txBody>
                  <a:tcPr/>
                </a:tc>
              </a:tr>
            </a:tbl>
          </a:graphicData>
        </a:graphic>
      </p:graphicFrame>
    </p:spTree>
    <p:extLst>
      <p:ext uri="{BB962C8B-B14F-4D97-AF65-F5344CB8AC3E}">
        <p14:creationId xmlns:p14="http://schemas.microsoft.com/office/powerpoint/2010/main" val="21956425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608112"/>
          </a:xfrm>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820003827"/>
              </p:ext>
            </p:extLst>
          </p:nvPr>
        </p:nvGraphicFramePr>
        <p:xfrm>
          <a:off x="179513" y="1412776"/>
          <a:ext cx="8712967" cy="720080"/>
        </p:xfrm>
        <a:graphic>
          <a:graphicData uri="http://schemas.openxmlformats.org/drawingml/2006/table">
            <a:tbl>
              <a:tblPr firstRow="1" bandRow="1">
                <a:tableStyleId>{5C22544A-7EE6-4342-B048-85BDC9FD1C3A}</a:tableStyleId>
              </a:tblPr>
              <a:tblGrid>
                <a:gridCol w="1944215"/>
                <a:gridCol w="2304256"/>
                <a:gridCol w="2448272"/>
                <a:gridCol w="2016224"/>
              </a:tblGrid>
              <a:tr h="720080">
                <a:tc>
                  <a:txBody>
                    <a:bodyPr/>
                    <a:lstStyle/>
                    <a:p>
                      <a:endParaRPr lang="tr-TR" sz="1400" dirty="0"/>
                    </a:p>
                  </a:txBody>
                  <a:tcPr/>
                </a:tc>
                <a:tc>
                  <a:txBody>
                    <a:bodyPr/>
                    <a:lstStyle/>
                    <a:p>
                      <a:endParaRPr lang="tr-TR" sz="1400" dirty="0" smtClean="0"/>
                    </a:p>
                    <a:p>
                      <a:pPr algn="ctr"/>
                      <a:r>
                        <a:rPr lang="tr-TR" sz="1800" dirty="0" smtClean="0"/>
                        <a:t>5.SINIF</a:t>
                      </a:r>
                      <a:endParaRPr lang="tr-TR" sz="1800" dirty="0"/>
                    </a:p>
                  </a:txBody>
                  <a:tcPr/>
                </a:tc>
                <a:tc>
                  <a:txBody>
                    <a:bodyPr/>
                    <a:lstStyle/>
                    <a:p>
                      <a:pPr algn="ctr"/>
                      <a:endParaRPr lang="tr-TR" dirty="0" smtClean="0"/>
                    </a:p>
                    <a:p>
                      <a:pPr algn="ctr"/>
                      <a:r>
                        <a:rPr lang="tr-TR" dirty="0" smtClean="0"/>
                        <a:t>6. SINIF</a:t>
                      </a:r>
                      <a:endParaRPr lang="tr-TR" dirty="0"/>
                    </a:p>
                  </a:txBody>
                  <a:tcPr/>
                </a:tc>
                <a:tc>
                  <a:txBody>
                    <a:bodyPr/>
                    <a:lstStyle/>
                    <a:p>
                      <a:pPr algn="ctr"/>
                      <a:endParaRPr lang="tr-TR" dirty="0" smtClean="0"/>
                    </a:p>
                    <a:p>
                      <a:pPr algn="ctr"/>
                      <a:r>
                        <a:rPr lang="tr-TR" dirty="0" smtClean="0"/>
                        <a:t>7.SINIF</a:t>
                      </a:r>
                      <a:endParaRPr lang="tr-TR"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2322504590"/>
              </p:ext>
            </p:extLst>
          </p:nvPr>
        </p:nvGraphicFramePr>
        <p:xfrm>
          <a:off x="179512" y="2132856"/>
          <a:ext cx="8712968" cy="4834088"/>
        </p:xfrm>
        <a:graphic>
          <a:graphicData uri="http://schemas.openxmlformats.org/drawingml/2006/table">
            <a:tbl>
              <a:tblPr firstRow="1" bandRow="1">
                <a:tableStyleId>{5C22544A-7EE6-4342-B048-85BDC9FD1C3A}</a:tableStyleId>
              </a:tblPr>
              <a:tblGrid>
                <a:gridCol w="1944216"/>
                <a:gridCol w="1224136"/>
                <a:gridCol w="1080120"/>
                <a:gridCol w="1296144"/>
                <a:gridCol w="1152128"/>
                <a:gridCol w="936104"/>
                <a:gridCol w="1080120"/>
              </a:tblGrid>
              <a:tr h="970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 HAFIZLIK SAYFA SAYISI</a:t>
                      </a:r>
                    </a:p>
                    <a:p>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r>
              <a:tr h="541598">
                <a:tc>
                  <a:txBody>
                    <a:bodyPr/>
                    <a:lstStyle/>
                    <a:p>
                      <a:r>
                        <a:rPr lang="tr-TR" baseline="0" dirty="0" smtClean="0"/>
                        <a:t>15sayfa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3</a:t>
                      </a:r>
                      <a:endParaRPr lang="tr-TR" b="1" dirty="0"/>
                    </a:p>
                  </a:txBody>
                  <a:tcPr/>
                </a:tc>
              </a:tr>
              <a:tr h="536368">
                <a:tc>
                  <a:txBody>
                    <a:bodyPr/>
                    <a:lstStyle/>
                    <a:p>
                      <a:r>
                        <a:rPr lang="tr-TR" baseline="0" dirty="0" smtClean="0"/>
                        <a:t>16sayfa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baseline="0" dirty="0" smtClean="0"/>
                        <a:t>17sayfa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r h="536368">
                <a:tc>
                  <a:txBody>
                    <a:bodyPr/>
                    <a:lstStyle/>
                    <a:p>
                      <a:r>
                        <a:rPr lang="tr-TR" baseline="0" dirty="0" smtClean="0"/>
                        <a:t>18sayfa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baseline="0" dirty="0" smtClean="0"/>
                        <a:t>19sayfa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baseline="0" dirty="0" smtClean="0"/>
                        <a:t>20sayfa ile giden</a:t>
                      </a:r>
                      <a:endParaRPr lang="tr-TR"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3</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8</a:t>
                      </a:r>
                      <a:endParaRPr lang="tr-TR" b="1" dirty="0"/>
                    </a:p>
                  </a:txBody>
                  <a:tcPr/>
                </a:tc>
              </a:tr>
              <a:tr h="536368">
                <a:tc>
                  <a:txBody>
                    <a:bodyPr/>
                    <a:lstStyle/>
                    <a:p>
                      <a:r>
                        <a:rPr lang="tr-TR" baseline="0" dirty="0" smtClean="0"/>
                        <a:t>Bitiren </a:t>
                      </a:r>
                      <a:r>
                        <a:rPr lang="tr-TR" baseline="0" dirty="0" smtClean="0"/>
                        <a:t>ve sınavı Kazanan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10</a:t>
                      </a:r>
                      <a:endParaRPr lang="tr-TR" b="1" dirty="0"/>
                    </a:p>
                  </a:txBody>
                  <a:tcPr/>
                </a:tc>
              </a:tr>
            </a:tbl>
          </a:graphicData>
        </a:graphic>
      </p:graphicFrame>
    </p:spTree>
    <p:extLst>
      <p:ext uri="{BB962C8B-B14F-4D97-AF65-F5344CB8AC3E}">
        <p14:creationId xmlns:p14="http://schemas.microsoft.com/office/powerpoint/2010/main" val="278920621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1157383911"/>
              </p:ext>
            </p:extLst>
          </p:nvPr>
        </p:nvGraphicFramePr>
        <p:xfrm>
          <a:off x="301625" y="1527175"/>
          <a:ext cx="8504238" cy="370840"/>
        </p:xfrm>
        <a:graphic>
          <a:graphicData uri="http://schemas.openxmlformats.org/drawingml/2006/table">
            <a:tbl>
              <a:tblPr firstRow="1" bandRow="1">
                <a:tableStyleId>{5C22544A-7EE6-4342-B048-85BDC9FD1C3A}</a:tableStyleId>
              </a:tblPr>
              <a:tblGrid>
                <a:gridCol w="8504238"/>
              </a:tblGrid>
              <a:tr h="370840">
                <a:tc>
                  <a:txBody>
                    <a:bodyPr/>
                    <a:lstStyle/>
                    <a:p>
                      <a:pPr algn="ctr"/>
                      <a:r>
                        <a:rPr lang="tr-TR" dirty="0" smtClean="0"/>
                        <a:t>TÜM</a:t>
                      </a:r>
                      <a:r>
                        <a:rPr lang="tr-TR" baseline="0" dirty="0" smtClean="0"/>
                        <a:t> </a:t>
                      </a:r>
                      <a:r>
                        <a:rPr lang="tr-TR" dirty="0" smtClean="0"/>
                        <a:t>SINIFLAR</a:t>
                      </a:r>
                      <a:endParaRPr lang="tr-TR" dirty="0"/>
                    </a:p>
                  </a:txBody>
                  <a:tcPr/>
                </a:tc>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761441243"/>
              </p:ext>
            </p:extLst>
          </p:nvPr>
        </p:nvGraphicFramePr>
        <p:xfrm>
          <a:off x="323528" y="1916832"/>
          <a:ext cx="8496944" cy="2590800"/>
        </p:xfrm>
        <a:graphic>
          <a:graphicData uri="http://schemas.openxmlformats.org/drawingml/2006/table">
            <a:tbl>
              <a:tblPr firstRow="1" bandRow="1">
                <a:tableStyleId>{0505E3EF-67EA-436B-97B2-0124C06EBD24}</a:tableStyleId>
              </a:tblPr>
              <a:tblGrid>
                <a:gridCol w="2160240"/>
                <a:gridCol w="6336704"/>
              </a:tblGrid>
              <a:tr h="139040">
                <a:tc>
                  <a:txBody>
                    <a:bodyPr/>
                    <a:lstStyle/>
                    <a:p>
                      <a:r>
                        <a:rPr lang="tr-TR" b="0" dirty="0" smtClean="0"/>
                        <a:t>1 </a:t>
                      </a:r>
                      <a:r>
                        <a:rPr lang="tr-TR" b="0" baseline="0" dirty="0" smtClean="0"/>
                        <a:t>sayfa ile giden</a:t>
                      </a:r>
                      <a:endParaRPr lang="tr-TR" b="0" dirty="0">
                        <a:solidFill>
                          <a:schemeClr val="tx1"/>
                        </a:solidFill>
                      </a:endParaRPr>
                    </a:p>
                  </a:txBody>
                  <a:tcPr/>
                </a:tc>
                <a:tc>
                  <a:txBody>
                    <a:bodyPr/>
                    <a:lstStyle/>
                    <a:p>
                      <a:pPr algn="ctr"/>
                      <a:r>
                        <a:rPr lang="tr-TR" b="1" dirty="0" smtClean="0"/>
                        <a:t>37</a:t>
                      </a:r>
                      <a:endParaRPr lang="tr-TR" b="1" dirty="0"/>
                    </a:p>
                  </a:txBody>
                  <a:tcPr/>
                </a:tc>
              </a:tr>
              <a:tr h="370840">
                <a:tc>
                  <a:txBody>
                    <a:bodyPr/>
                    <a:lstStyle/>
                    <a:p>
                      <a:r>
                        <a:rPr lang="tr-TR" dirty="0" smtClean="0"/>
                        <a:t>2 </a:t>
                      </a:r>
                      <a:r>
                        <a:rPr lang="tr-TR" baseline="0" dirty="0" smtClean="0"/>
                        <a:t>sayfa ile giden</a:t>
                      </a:r>
                      <a:endParaRPr lang="tr-TR" b="0" dirty="0"/>
                    </a:p>
                  </a:txBody>
                  <a:tcPr/>
                </a:tc>
                <a:tc>
                  <a:txBody>
                    <a:bodyPr/>
                    <a:lstStyle/>
                    <a:p>
                      <a:pPr algn="ctr"/>
                      <a:r>
                        <a:rPr lang="tr-TR" b="1" dirty="0" smtClean="0"/>
                        <a:t>49</a:t>
                      </a:r>
                      <a:endParaRPr lang="tr-TR" b="1" dirty="0"/>
                    </a:p>
                  </a:txBody>
                  <a:tcPr/>
                </a:tc>
              </a:tr>
              <a:tr h="370840">
                <a:tc>
                  <a:txBody>
                    <a:bodyPr/>
                    <a:lstStyle/>
                    <a:p>
                      <a:r>
                        <a:rPr lang="tr-TR" dirty="0" smtClean="0"/>
                        <a:t>3 </a:t>
                      </a:r>
                      <a:r>
                        <a:rPr lang="tr-TR" baseline="0" dirty="0" smtClean="0"/>
                        <a:t>sayfa ile giden</a:t>
                      </a:r>
                      <a:endParaRPr lang="tr-TR" b="0" dirty="0"/>
                    </a:p>
                  </a:txBody>
                  <a:tcPr/>
                </a:tc>
                <a:tc>
                  <a:txBody>
                    <a:bodyPr/>
                    <a:lstStyle/>
                    <a:p>
                      <a:pPr algn="ctr"/>
                      <a:r>
                        <a:rPr lang="tr-TR" b="1" dirty="0" smtClean="0"/>
                        <a:t>21</a:t>
                      </a:r>
                      <a:endParaRPr lang="tr-TR" b="1" dirty="0"/>
                    </a:p>
                  </a:txBody>
                  <a:tcPr/>
                </a:tc>
              </a:tr>
              <a:tr h="370840">
                <a:tc>
                  <a:txBody>
                    <a:bodyPr/>
                    <a:lstStyle/>
                    <a:p>
                      <a:r>
                        <a:rPr lang="tr-TR" dirty="0" smtClean="0"/>
                        <a:t>4 </a:t>
                      </a:r>
                      <a:r>
                        <a:rPr lang="tr-TR" baseline="0" dirty="0" smtClean="0"/>
                        <a:t>sayfa ile giden</a:t>
                      </a:r>
                      <a:endParaRPr lang="tr-TR" b="0" dirty="0"/>
                    </a:p>
                  </a:txBody>
                  <a:tcPr/>
                </a:tc>
                <a:tc>
                  <a:txBody>
                    <a:bodyPr/>
                    <a:lstStyle/>
                    <a:p>
                      <a:pPr algn="ctr"/>
                      <a:r>
                        <a:rPr lang="tr-TR" b="1" dirty="0" smtClean="0"/>
                        <a:t>5</a:t>
                      </a:r>
                      <a:endParaRPr lang="tr-TR" b="1" dirty="0"/>
                    </a:p>
                  </a:txBody>
                  <a:tcPr/>
                </a:tc>
              </a:tr>
              <a:tr h="370840">
                <a:tc>
                  <a:txBody>
                    <a:bodyPr/>
                    <a:lstStyle/>
                    <a:p>
                      <a:r>
                        <a:rPr lang="tr-TR" dirty="0" smtClean="0"/>
                        <a:t>5 </a:t>
                      </a:r>
                      <a:r>
                        <a:rPr lang="tr-TR" baseline="0" dirty="0" smtClean="0"/>
                        <a:t>sayfa ile giden</a:t>
                      </a:r>
                      <a:endParaRPr lang="tr-TR" b="0" dirty="0"/>
                    </a:p>
                  </a:txBody>
                  <a:tcPr/>
                </a:tc>
                <a:tc>
                  <a:txBody>
                    <a:bodyPr/>
                    <a:lstStyle/>
                    <a:p>
                      <a:pPr algn="ctr"/>
                      <a:r>
                        <a:rPr lang="tr-TR" b="1" dirty="0" smtClean="0"/>
                        <a:t>4</a:t>
                      </a:r>
                      <a:endParaRPr lang="tr-TR" b="1" dirty="0"/>
                    </a:p>
                  </a:txBody>
                  <a:tcPr/>
                </a:tc>
              </a:tr>
              <a:tr h="370840">
                <a:tc>
                  <a:txBody>
                    <a:bodyPr/>
                    <a:lstStyle/>
                    <a:p>
                      <a:r>
                        <a:rPr lang="tr-TR" dirty="0" smtClean="0"/>
                        <a:t>6 </a:t>
                      </a:r>
                      <a:r>
                        <a:rPr lang="tr-TR" baseline="0" dirty="0" smtClean="0"/>
                        <a:t>sayfa ile giden</a:t>
                      </a:r>
                      <a:endParaRPr lang="tr-TR" b="0" dirty="0"/>
                    </a:p>
                  </a:txBody>
                  <a:tcPr/>
                </a:tc>
                <a:tc>
                  <a:txBody>
                    <a:bodyPr/>
                    <a:lstStyle/>
                    <a:p>
                      <a:pPr algn="ctr"/>
                      <a:r>
                        <a:rPr lang="tr-TR" b="1" dirty="0" smtClean="0"/>
                        <a:t>12</a:t>
                      </a:r>
                      <a:endParaRPr lang="tr-TR" b="1" dirty="0"/>
                    </a:p>
                  </a:txBody>
                  <a:tcPr/>
                </a:tc>
              </a:tr>
              <a:tr h="370840">
                <a:tc>
                  <a:txBody>
                    <a:bodyPr/>
                    <a:lstStyle/>
                    <a:p>
                      <a:r>
                        <a:rPr lang="tr-TR" dirty="0" smtClean="0"/>
                        <a:t>7 </a:t>
                      </a:r>
                      <a:r>
                        <a:rPr lang="tr-TR" baseline="0" dirty="0" smtClean="0"/>
                        <a:t>sayfa ile giden</a:t>
                      </a:r>
                      <a:endParaRPr lang="tr-TR" b="0" dirty="0"/>
                    </a:p>
                  </a:txBody>
                  <a:tcPr/>
                </a:tc>
                <a:tc>
                  <a:txBody>
                    <a:bodyPr/>
                    <a:lstStyle/>
                    <a:p>
                      <a:pPr algn="ctr"/>
                      <a:r>
                        <a:rPr lang="tr-TR" b="1" dirty="0" smtClean="0"/>
                        <a:t>23</a:t>
                      </a:r>
                      <a:endParaRPr lang="tr-TR" b="1"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270044073"/>
              </p:ext>
            </p:extLst>
          </p:nvPr>
        </p:nvGraphicFramePr>
        <p:xfrm>
          <a:off x="323528" y="4509120"/>
          <a:ext cx="8496944" cy="931362"/>
        </p:xfrm>
        <a:graphic>
          <a:graphicData uri="http://schemas.openxmlformats.org/drawingml/2006/table">
            <a:tbl>
              <a:tblPr firstRow="1" bandRow="1">
                <a:tableStyleId>{0505E3EF-67EA-436B-97B2-0124C06EBD24}</a:tableStyleId>
              </a:tblPr>
              <a:tblGrid>
                <a:gridCol w="2160240"/>
                <a:gridCol w="6336704"/>
              </a:tblGrid>
              <a:tr h="504056">
                <a:tc>
                  <a:txBody>
                    <a:bodyPr/>
                    <a:lstStyle/>
                    <a:p>
                      <a:r>
                        <a:rPr lang="tr-TR" sz="1800" b="0" dirty="0" smtClean="0"/>
                        <a:t>8 </a:t>
                      </a:r>
                      <a:r>
                        <a:rPr lang="tr-TR" sz="1800" b="0" baseline="0" dirty="0" smtClean="0"/>
                        <a:t>sayfa ile giden</a:t>
                      </a:r>
                      <a:endParaRPr lang="tr-TR" sz="1800" b="0" dirty="0">
                        <a:solidFill>
                          <a:schemeClr val="tx1"/>
                        </a:solidFill>
                      </a:endParaRPr>
                    </a:p>
                  </a:txBody>
                  <a:tcPr/>
                </a:tc>
                <a:tc>
                  <a:txBody>
                    <a:bodyPr/>
                    <a:lstStyle/>
                    <a:p>
                      <a:pPr algn="ctr"/>
                      <a:r>
                        <a:rPr lang="tr-TR" sz="1800" b="1" dirty="0" smtClean="0"/>
                        <a:t>17</a:t>
                      </a:r>
                      <a:endParaRPr lang="tr-TR" sz="1800" b="1" dirty="0"/>
                    </a:p>
                  </a:txBody>
                  <a:tcPr/>
                </a:tc>
              </a:tr>
              <a:tr h="427306">
                <a:tc>
                  <a:txBody>
                    <a:bodyPr/>
                    <a:lstStyle/>
                    <a:p>
                      <a:r>
                        <a:rPr lang="tr-TR" sz="1800" b="0" dirty="0" smtClean="0"/>
                        <a:t>9 </a:t>
                      </a:r>
                      <a:r>
                        <a:rPr lang="tr-TR" sz="1800" b="0" baseline="0" dirty="0" smtClean="0"/>
                        <a:t>sayfa ile giden</a:t>
                      </a:r>
                      <a:endParaRPr lang="tr-TR" sz="1800" b="0" dirty="0"/>
                    </a:p>
                  </a:txBody>
                  <a:tcPr/>
                </a:tc>
                <a:tc>
                  <a:txBody>
                    <a:bodyPr/>
                    <a:lstStyle/>
                    <a:p>
                      <a:pPr algn="ctr"/>
                      <a:r>
                        <a:rPr lang="tr-TR" sz="1800" b="1" dirty="0" smtClean="0"/>
                        <a:t>11</a:t>
                      </a:r>
                      <a:endParaRPr lang="tr-TR" sz="1800" b="1" dirty="0"/>
                    </a:p>
                  </a:txBody>
                  <a:tcPr/>
                </a:tc>
              </a:tr>
            </a:tbl>
          </a:graphicData>
        </a:graphic>
      </p:graphicFrame>
    </p:spTree>
    <p:extLst>
      <p:ext uri="{BB962C8B-B14F-4D97-AF65-F5344CB8AC3E}">
        <p14:creationId xmlns:p14="http://schemas.microsoft.com/office/powerpoint/2010/main" val="9078808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nvPr>
        </p:nvGraphicFramePr>
        <p:xfrm>
          <a:off x="301625" y="1527175"/>
          <a:ext cx="8504238" cy="370840"/>
        </p:xfrm>
        <a:graphic>
          <a:graphicData uri="http://schemas.openxmlformats.org/drawingml/2006/table">
            <a:tbl>
              <a:tblPr firstRow="1" bandRow="1">
                <a:tableStyleId>{5C22544A-7EE6-4342-B048-85BDC9FD1C3A}</a:tableStyleId>
              </a:tblPr>
              <a:tblGrid>
                <a:gridCol w="8504238"/>
              </a:tblGrid>
              <a:tr h="370840">
                <a:tc>
                  <a:txBody>
                    <a:bodyPr/>
                    <a:lstStyle/>
                    <a:p>
                      <a:pPr algn="ctr"/>
                      <a:r>
                        <a:rPr lang="tr-TR" dirty="0" smtClean="0"/>
                        <a:t>TÜM</a:t>
                      </a:r>
                      <a:r>
                        <a:rPr lang="tr-TR" baseline="0" dirty="0" smtClean="0"/>
                        <a:t> </a:t>
                      </a:r>
                      <a:r>
                        <a:rPr lang="tr-TR" dirty="0" smtClean="0"/>
                        <a:t>SINIFLAR</a:t>
                      </a:r>
                      <a:endParaRPr lang="tr-TR" dirty="0"/>
                    </a:p>
                  </a:txBody>
                  <a:tcPr/>
                </a:tc>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499905366"/>
              </p:ext>
            </p:extLst>
          </p:nvPr>
        </p:nvGraphicFramePr>
        <p:xfrm>
          <a:off x="323528" y="1916832"/>
          <a:ext cx="8496944" cy="2590800"/>
        </p:xfrm>
        <a:graphic>
          <a:graphicData uri="http://schemas.openxmlformats.org/drawingml/2006/table">
            <a:tbl>
              <a:tblPr firstRow="1" bandRow="1">
                <a:tableStyleId>{0505E3EF-67EA-436B-97B2-0124C06EBD24}</a:tableStyleId>
              </a:tblPr>
              <a:tblGrid>
                <a:gridCol w="2160240"/>
                <a:gridCol w="6336704"/>
              </a:tblGrid>
              <a:tr h="139040">
                <a:tc>
                  <a:txBody>
                    <a:bodyPr/>
                    <a:lstStyle/>
                    <a:p>
                      <a:r>
                        <a:rPr lang="tr-TR" b="0" dirty="0" smtClean="0"/>
                        <a:t>10</a:t>
                      </a:r>
                      <a:r>
                        <a:rPr lang="tr-TR" b="0" baseline="0" dirty="0" smtClean="0"/>
                        <a:t>sayfa </a:t>
                      </a:r>
                      <a:r>
                        <a:rPr lang="tr-TR" b="0" baseline="0" dirty="0" smtClean="0"/>
                        <a:t>ile giden</a:t>
                      </a:r>
                      <a:endParaRPr lang="tr-TR" b="0" dirty="0">
                        <a:solidFill>
                          <a:schemeClr val="tx1"/>
                        </a:solidFill>
                      </a:endParaRPr>
                    </a:p>
                  </a:txBody>
                  <a:tcPr/>
                </a:tc>
                <a:tc>
                  <a:txBody>
                    <a:bodyPr/>
                    <a:lstStyle/>
                    <a:p>
                      <a:pPr algn="ctr"/>
                      <a:r>
                        <a:rPr lang="tr-TR" b="1" dirty="0" smtClean="0"/>
                        <a:t>25</a:t>
                      </a:r>
                      <a:endParaRPr lang="tr-TR" b="1" dirty="0"/>
                    </a:p>
                  </a:txBody>
                  <a:tcPr/>
                </a:tc>
              </a:tr>
              <a:tr h="370840">
                <a:tc>
                  <a:txBody>
                    <a:bodyPr/>
                    <a:lstStyle/>
                    <a:p>
                      <a:r>
                        <a:rPr lang="tr-TR" dirty="0" smtClean="0"/>
                        <a:t>11</a:t>
                      </a:r>
                      <a:r>
                        <a:rPr lang="tr-TR" baseline="0" dirty="0" smtClean="0"/>
                        <a:t>sayfa </a:t>
                      </a:r>
                      <a:r>
                        <a:rPr lang="tr-TR" baseline="0" dirty="0" smtClean="0"/>
                        <a:t>ile giden</a:t>
                      </a:r>
                      <a:endParaRPr lang="tr-TR" b="0" dirty="0"/>
                    </a:p>
                  </a:txBody>
                  <a:tcPr/>
                </a:tc>
                <a:tc>
                  <a:txBody>
                    <a:bodyPr/>
                    <a:lstStyle/>
                    <a:p>
                      <a:pPr algn="ctr"/>
                      <a:r>
                        <a:rPr lang="tr-TR" b="1" dirty="0" smtClean="0"/>
                        <a:t>13</a:t>
                      </a:r>
                      <a:endParaRPr lang="tr-TR" b="1" dirty="0"/>
                    </a:p>
                  </a:txBody>
                  <a:tcPr/>
                </a:tc>
              </a:tr>
              <a:tr h="370840">
                <a:tc>
                  <a:txBody>
                    <a:bodyPr/>
                    <a:lstStyle/>
                    <a:p>
                      <a:r>
                        <a:rPr lang="tr-TR" dirty="0" smtClean="0"/>
                        <a:t>12 </a:t>
                      </a:r>
                      <a:r>
                        <a:rPr lang="tr-TR" baseline="0" dirty="0" smtClean="0"/>
                        <a:t>sayfa ile giden</a:t>
                      </a:r>
                      <a:endParaRPr lang="tr-TR" b="0" dirty="0"/>
                    </a:p>
                  </a:txBody>
                  <a:tcPr/>
                </a:tc>
                <a:tc>
                  <a:txBody>
                    <a:bodyPr/>
                    <a:lstStyle/>
                    <a:p>
                      <a:pPr algn="ctr"/>
                      <a:r>
                        <a:rPr lang="tr-TR" b="1" dirty="0" smtClean="0"/>
                        <a:t>6</a:t>
                      </a:r>
                      <a:endParaRPr lang="tr-TR" b="1" dirty="0"/>
                    </a:p>
                  </a:txBody>
                  <a:tcPr/>
                </a:tc>
              </a:tr>
              <a:tr h="370840">
                <a:tc>
                  <a:txBody>
                    <a:bodyPr/>
                    <a:lstStyle/>
                    <a:p>
                      <a:r>
                        <a:rPr lang="tr-TR" dirty="0" smtClean="0"/>
                        <a:t>13 </a:t>
                      </a:r>
                      <a:r>
                        <a:rPr lang="tr-TR" baseline="0" dirty="0" smtClean="0"/>
                        <a:t>sayfa ile giden</a:t>
                      </a:r>
                      <a:endParaRPr lang="tr-TR" b="0" dirty="0"/>
                    </a:p>
                  </a:txBody>
                  <a:tcPr/>
                </a:tc>
                <a:tc>
                  <a:txBody>
                    <a:bodyPr/>
                    <a:lstStyle/>
                    <a:p>
                      <a:pPr algn="ctr"/>
                      <a:r>
                        <a:rPr lang="tr-TR" b="1" dirty="0" smtClean="0"/>
                        <a:t>7</a:t>
                      </a:r>
                      <a:endParaRPr lang="tr-TR" b="1" dirty="0"/>
                    </a:p>
                  </a:txBody>
                  <a:tcPr/>
                </a:tc>
              </a:tr>
              <a:tr h="370840">
                <a:tc>
                  <a:txBody>
                    <a:bodyPr/>
                    <a:lstStyle/>
                    <a:p>
                      <a:r>
                        <a:rPr lang="tr-TR" dirty="0" smtClean="0"/>
                        <a:t>14 </a:t>
                      </a:r>
                      <a:r>
                        <a:rPr lang="tr-TR" baseline="0" dirty="0" smtClean="0"/>
                        <a:t>sayfa ile giden</a:t>
                      </a:r>
                      <a:endParaRPr lang="tr-TR" b="0" dirty="0"/>
                    </a:p>
                  </a:txBody>
                  <a:tcPr/>
                </a:tc>
                <a:tc>
                  <a:txBody>
                    <a:bodyPr/>
                    <a:lstStyle/>
                    <a:p>
                      <a:pPr algn="ctr"/>
                      <a:r>
                        <a:rPr lang="tr-TR" b="1" dirty="0" smtClean="0"/>
                        <a:t>5</a:t>
                      </a:r>
                      <a:endParaRPr lang="tr-TR" b="1" dirty="0"/>
                    </a:p>
                  </a:txBody>
                  <a:tcPr/>
                </a:tc>
              </a:tr>
              <a:tr h="370840">
                <a:tc>
                  <a:txBody>
                    <a:bodyPr/>
                    <a:lstStyle/>
                    <a:p>
                      <a:r>
                        <a:rPr lang="tr-TR" dirty="0" smtClean="0"/>
                        <a:t>15 </a:t>
                      </a:r>
                      <a:r>
                        <a:rPr lang="tr-TR" baseline="0" dirty="0" smtClean="0"/>
                        <a:t>sayfa ile giden</a:t>
                      </a:r>
                      <a:endParaRPr lang="tr-TR" b="0" dirty="0"/>
                    </a:p>
                  </a:txBody>
                  <a:tcPr/>
                </a:tc>
                <a:tc>
                  <a:txBody>
                    <a:bodyPr/>
                    <a:lstStyle/>
                    <a:p>
                      <a:pPr algn="ctr"/>
                      <a:r>
                        <a:rPr lang="tr-TR" b="1" dirty="0" smtClean="0"/>
                        <a:t>4</a:t>
                      </a:r>
                      <a:endParaRPr lang="tr-TR" b="1" dirty="0"/>
                    </a:p>
                  </a:txBody>
                  <a:tcPr/>
                </a:tc>
              </a:tr>
              <a:tr h="370840">
                <a:tc>
                  <a:txBody>
                    <a:bodyPr/>
                    <a:lstStyle/>
                    <a:p>
                      <a:r>
                        <a:rPr lang="tr-TR" dirty="0" smtClean="0"/>
                        <a:t>16 </a:t>
                      </a:r>
                      <a:r>
                        <a:rPr lang="tr-TR" baseline="0" dirty="0" smtClean="0"/>
                        <a:t>sayfa ile giden</a:t>
                      </a:r>
                      <a:endParaRPr lang="tr-TR" b="0" dirty="0"/>
                    </a:p>
                  </a:txBody>
                  <a:tcPr/>
                </a:tc>
                <a:tc>
                  <a:txBody>
                    <a:bodyPr/>
                    <a:lstStyle/>
                    <a:p>
                      <a:pPr algn="ctr"/>
                      <a:r>
                        <a:rPr lang="tr-TR" b="1" dirty="0" smtClean="0"/>
                        <a:t>-</a:t>
                      </a:r>
                      <a:endParaRPr lang="tr-TR" b="1"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1073768431"/>
              </p:ext>
            </p:extLst>
          </p:nvPr>
        </p:nvGraphicFramePr>
        <p:xfrm>
          <a:off x="323528" y="4509120"/>
          <a:ext cx="8496944" cy="931362"/>
        </p:xfrm>
        <a:graphic>
          <a:graphicData uri="http://schemas.openxmlformats.org/drawingml/2006/table">
            <a:tbl>
              <a:tblPr firstRow="1" bandRow="1">
                <a:tableStyleId>{0505E3EF-67EA-436B-97B2-0124C06EBD24}</a:tableStyleId>
              </a:tblPr>
              <a:tblGrid>
                <a:gridCol w="2160240"/>
                <a:gridCol w="6336704"/>
              </a:tblGrid>
              <a:tr h="504056">
                <a:tc>
                  <a:txBody>
                    <a:bodyPr/>
                    <a:lstStyle/>
                    <a:p>
                      <a:r>
                        <a:rPr lang="tr-TR" sz="1800" b="0" dirty="0" smtClean="0"/>
                        <a:t>17 </a:t>
                      </a:r>
                      <a:r>
                        <a:rPr lang="tr-TR" sz="1800" b="0" baseline="0" dirty="0" smtClean="0"/>
                        <a:t>sayfa ile giden</a:t>
                      </a:r>
                      <a:endParaRPr lang="tr-TR" sz="1800" b="0" dirty="0">
                        <a:solidFill>
                          <a:schemeClr val="tx1"/>
                        </a:solidFill>
                      </a:endParaRPr>
                    </a:p>
                  </a:txBody>
                  <a:tcPr/>
                </a:tc>
                <a:tc>
                  <a:txBody>
                    <a:bodyPr/>
                    <a:lstStyle/>
                    <a:p>
                      <a:pPr algn="ctr"/>
                      <a:r>
                        <a:rPr lang="tr-TR" sz="1800" b="1" dirty="0" smtClean="0"/>
                        <a:t>2</a:t>
                      </a:r>
                      <a:endParaRPr lang="tr-TR" sz="1800" b="1" dirty="0"/>
                    </a:p>
                  </a:txBody>
                  <a:tcPr/>
                </a:tc>
              </a:tr>
              <a:tr h="427306">
                <a:tc>
                  <a:txBody>
                    <a:bodyPr/>
                    <a:lstStyle/>
                    <a:p>
                      <a:r>
                        <a:rPr lang="tr-TR" sz="1800" b="0" dirty="0" smtClean="0"/>
                        <a:t>18 </a:t>
                      </a:r>
                      <a:r>
                        <a:rPr lang="tr-TR" sz="1800" b="0" baseline="0" dirty="0" smtClean="0"/>
                        <a:t>sayfa ile giden</a:t>
                      </a:r>
                      <a:endParaRPr lang="tr-TR" sz="1800" b="0" dirty="0"/>
                    </a:p>
                  </a:txBody>
                  <a:tcPr/>
                </a:tc>
                <a:tc>
                  <a:txBody>
                    <a:bodyPr/>
                    <a:lstStyle/>
                    <a:p>
                      <a:pPr algn="ctr"/>
                      <a:r>
                        <a:rPr lang="tr-TR" sz="1800" b="1" dirty="0" smtClean="0"/>
                        <a:t>1</a:t>
                      </a:r>
                      <a:endParaRPr lang="tr-TR" sz="1800" b="1" dirty="0"/>
                    </a:p>
                  </a:txBody>
                  <a:tcPr/>
                </a:tc>
              </a:tr>
            </a:tbl>
          </a:graphicData>
        </a:graphic>
      </p:graphicFrame>
    </p:spTree>
    <p:extLst>
      <p:ext uri="{BB962C8B-B14F-4D97-AF65-F5344CB8AC3E}">
        <p14:creationId xmlns:p14="http://schemas.microsoft.com/office/powerpoint/2010/main" val="98726968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nvPr>
        </p:nvGraphicFramePr>
        <p:xfrm>
          <a:off x="301625" y="1527175"/>
          <a:ext cx="8504238" cy="370840"/>
        </p:xfrm>
        <a:graphic>
          <a:graphicData uri="http://schemas.openxmlformats.org/drawingml/2006/table">
            <a:tbl>
              <a:tblPr firstRow="1" bandRow="1">
                <a:tableStyleId>{5C22544A-7EE6-4342-B048-85BDC9FD1C3A}</a:tableStyleId>
              </a:tblPr>
              <a:tblGrid>
                <a:gridCol w="8504238"/>
              </a:tblGrid>
              <a:tr h="370840">
                <a:tc>
                  <a:txBody>
                    <a:bodyPr/>
                    <a:lstStyle/>
                    <a:p>
                      <a:pPr algn="ctr"/>
                      <a:r>
                        <a:rPr lang="tr-TR" dirty="0" smtClean="0"/>
                        <a:t>TÜM</a:t>
                      </a:r>
                      <a:r>
                        <a:rPr lang="tr-TR" baseline="0" dirty="0" smtClean="0"/>
                        <a:t> </a:t>
                      </a:r>
                      <a:r>
                        <a:rPr lang="tr-TR" dirty="0" smtClean="0"/>
                        <a:t>SINIFLAR</a:t>
                      </a:r>
                      <a:endParaRPr lang="tr-TR" dirty="0"/>
                    </a:p>
                  </a:txBody>
                  <a:tcPr/>
                </a:tc>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1421354914"/>
              </p:ext>
            </p:extLst>
          </p:nvPr>
        </p:nvGraphicFramePr>
        <p:xfrm>
          <a:off x="323528" y="1916832"/>
          <a:ext cx="8496944" cy="2636520"/>
        </p:xfrm>
        <a:graphic>
          <a:graphicData uri="http://schemas.openxmlformats.org/drawingml/2006/table">
            <a:tbl>
              <a:tblPr firstRow="1" bandRow="1">
                <a:tableStyleId>{0505E3EF-67EA-436B-97B2-0124C06EBD24}</a:tableStyleId>
              </a:tblPr>
              <a:tblGrid>
                <a:gridCol w="2160240"/>
                <a:gridCol w="6336704"/>
              </a:tblGrid>
              <a:tr h="139040">
                <a:tc>
                  <a:txBody>
                    <a:bodyPr/>
                    <a:lstStyle/>
                    <a:p>
                      <a:r>
                        <a:rPr lang="tr-TR" b="0" dirty="0" smtClean="0"/>
                        <a:t>19 </a:t>
                      </a:r>
                      <a:r>
                        <a:rPr lang="tr-TR" b="0" baseline="0" dirty="0" smtClean="0"/>
                        <a:t>sayfa ile giden</a:t>
                      </a:r>
                      <a:endParaRPr lang="tr-TR" b="0" dirty="0">
                        <a:solidFill>
                          <a:schemeClr val="tx1"/>
                        </a:solidFill>
                      </a:endParaRPr>
                    </a:p>
                  </a:txBody>
                  <a:tcPr/>
                </a:tc>
                <a:tc>
                  <a:txBody>
                    <a:bodyPr/>
                    <a:lstStyle/>
                    <a:p>
                      <a:pPr algn="ctr"/>
                      <a:r>
                        <a:rPr lang="tr-TR" b="1" dirty="0" smtClean="0"/>
                        <a:t>-</a:t>
                      </a:r>
                      <a:endParaRPr lang="tr-TR" b="1" dirty="0"/>
                    </a:p>
                  </a:txBody>
                  <a:tcPr/>
                </a:tc>
              </a:tr>
              <a:tr h="370840">
                <a:tc>
                  <a:txBody>
                    <a:bodyPr/>
                    <a:lstStyle/>
                    <a:p>
                      <a:r>
                        <a:rPr lang="tr-TR" dirty="0" smtClean="0"/>
                        <a:t>20 </a:t>
                      </a:r>
                      <a:r>
                        <a:rPr lang="tr-TR" baseline="0" dirty="0" smtClean="0"/>
                        <a:t>sayfa ile giden</a:t>
                      </a:r>
                      <a:endParaRPr lang="tr-TR" b="0" dirty="0"/>
                    </a:p>
                  </a:txBody>
                  <a:tcPr/>
                </a:tc>
                <a:tc>
                  <a:txBody>
                    <a:bodyPr/>
                    <a:lstStyle/>
                    <a:p>
                      <a:pPr algn="ctr"/>
                      <a:r>
                        <a:rPr lang="tr-TR" b="1" dirty="0" smtClean="0"/>
                        <a:t>24</a:t>
                      </a:r>
                      <a:endParaRPr lang="tr-TR" b="1" dirty="0"/>
                    </a:p>
                  </a:txBody>
                  <a:tcPr/>
                </a:tc>
              </a:tr>
              <a:tr h="370840">
                <a:tc gridSpan="2">
                  <a:txBody>
                    <a:bodyPr/>
                    <a:lstStyle/>
                    <a:p>
                      <a:pPr algn="ctr"/>
                      <a:r>
                        <a:rPr lang="tr-TR" sz="2000" b="0" dirty="0" smtClean="0"/>
                        <a:t>HAFIZLIĞA DEVAM EDEN ÖĞRENCİ SAYISI</a:t>
                      </a:r>
                      <a:endParaRPr lang="tr-TR" sz="2000" b="0" dirty="0"/>
                    </a:p>
                  </a:txBody>
                  <a:tcPr/>
                </a:tc>
                <a:tc hMerge="1">
                  <a:txBody>
                    <a:bodyPr/>
                    <a:lstStyle/>
                    <a:p>
                      <a:pPr algn="ctr"/>
                      <a:endParaRPr lang="tr-TR" b="1" dirty="0"/>
                    </a:p>
                  </a:txBody>
                  <a:tcPr/>
                </a:tc>
              </a:tr>
              <a:tr h="370840">
                <a:tc gridSpan="2">
                  <a:txBody>
                    <a:bodyPr/>
                    <a:lstStyle/>
                    <a:p>
                      <a:pPr algn="ctr"/>
                      <a:endParaRPr lang="tr-TR" b="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1" dirty="0" smtClean="0">
                        <a:solidFill>
                          <a:srgbClr val="FF0000"/>
                        </a:solidFill>
                      </a:endParaRPr>
                    </a:p>
                  </a:txBody>
                  <a:tcPr/>
                </a:tc>
              </a:tr>
              <a:tr h="370840">
                <a:tc gridSpan="2">
                  <a:txBody>
                    <a:bodyPr/>
                    <a:lstStyle/>
                    <a:p>
                      <a:pPr algn="ctr"/>
                      <a:r>
                        <a:rPr lang="tr-TR" b="0" dirty="0" smtClean="0"/>
                        <a:t>HAFIZLIĞINI TAMAMLAYAN ÖĞRENCİ SAYISI</a:t>
                      </a:r>
                      <a:endParaRPr lang="tr-TR" b="0" dirty="0"/>
                    </a:p>
                  </a:txBody>
                  <a:tcPr/>
                </a:tc>
                <a:tc hMerge="1">
                  <a:txBody>
                    <a:bodyPr/>
                    <a:lstStyle/>
                    <a:p>
                      <a:pPr algn="ctr"/>
                      <a:endParaRPr lang="tr-TR" b="1" dirty="0"/>
                    </a:p>
                  </a:txBody>
                  <a:tcPr/>
                </a:tc>
              </a:tr>
              <a:tr h="370840">
                <a:tc gridSpan="2">
                  <a:txBody>
                    <a:bodyPr/>
                    <a:lstStyle/>
                    <a:p>
                      <a:pPr algn="ctr"/>
                      <a:r>
                        <a:rPr lang="tr-TR" sz="4400" b="0" dirty="0" smtClean="0">
                          <a:solidFill>
                            <a:srgbClr val="FF0000"/>
                          </a:solidFill>
                        </a:rPr>
                        <a:t>24</a:t>
                      </a:r>
                      <a:endParaRPr lang="tr-TR" sz="4400" b="0" dirty="0">
                        <a:solidFill>
                          <a:srgbClr val="FF0000"/>
                        </a:solidFill>
                      </a:endParaRPr>
                    </a:p>
                  </a:txBody>
                  <a:tcPr/>
                </a:tc>
                <a:tc hMerge="1">
                  <a:txBody>
                    <a:bodyPr/>
                    <a:lstStyle/>
                    <a:p>
                      <a:pPr algn="ctr"/>
                      <a:endParaRPr lang="tr-TR" b="1"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2351517154"/>
              </p:ext>
            </p:extLst>
          </p:nvPr>
        </p:nvGraphicFramePr>
        <p:xfrm>
          <a:off x="323528" y="4509120"/>
          <a:ext cx="8496944" cy="931362"/>
        </p:xfrm>
        <a:graphic>
          <a:graphicData uri="http://schemas.openxmlformats.org/drawingml/2006/table">
            <a:tbl>
              <a:tblPr firstRow="1" bandRow="1">
                <a:tableStyleId>{0505E3EF-67EA-436B-97B2-0124C06EBD24}</a:tableStyleId>
              </a:tblPr>
              <a:tblGrid>
                <a:gridCol w="8496944"/>
              </a:tblGrid>
              <a:tr h="504056">
                <a:tc>
                  <a:txBody>
                    <a:bodyPr/>
                    <a:lstStyle/>
                    <a:p>
                      <a:pPr algn="ctr"/>
                      <a:r>
                        <a:rPr lang="tr-TR" sz="2400" b="0" dirty="0" smtClean="0">
                          <a:solidFill>
                            <a:schemeClr val="tx1"/>
                          </a:solidFill>
                        </a:rPr>
                        <a:t>TOPLAM ÖĞRENCİ SAYISI</a:t>
                      </a:r>
                      <a:endParaRPr lang="tr-TR" sz="2400" b="0" dirty="0">
                        <a:solidFill>
                          <a:schemeClr val="tx1"/>
                        </a:solidFill>
                      </a:endParaRPr>
                    </a:p>
                  </a:txBody>
                  <a:tcPr/>
                </a:tc>
              </a:tr>
              <a:tr h="427306">
                <a:tc>
                  <a:txBody>
                    <a:bodyPr/>
                    <a:lstStyle/>
                    <a:p>
                      <a:endParaRPr lang="tr-TR" sz="1800" b="0" dirty="0"/>
                    </a:p>
                  </a:txBody>
                  <a:tcPr/>
                </a:tc>
              </a:tr>
            </a:tbl>
          </a:graphicData>
        </a:graphic>
      </p:graphicFrame>
    </p:spTree>
    <p:extLst>
      <p:ext uri="{BB962C8B-B14F-4D97-AF65-F5344CB8AC3E}">
        <p14:creationId xmlns:p14="http://schemas.microsoft.com/office/powerpoint/2010/main" val="21048981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14350" indent="-514350"/>
            <a:r>
              <a:rPr lang="tr-TR" dirty="0" smtClean="0"/>
              <a:t>2. AKADEMİK ÇALIŞMALAR</a:t>
            </a:r>
            <a:endParaRPr lang="tr-TR" dirty="0"/>
          </a:p>
        </p:txBody>
      </p:sp>
      <p:sp>
        <p:nvSpPr>
          <p:cNvPr id="3" name="2 İçerik Yer Tutucusu"/>
          <p:cNvSpPr>
            <a:spLocks noGrp="1"/>
          </p:cNvSpPr>
          <p:nvPr>
            <p:ph sz="quarter" idx="1"/>
          </p:nvPr>
        </p:nvSpPr>
        <p:spPr/>
        <p:txBody>
          <a:bodyPr/>
          <a:lstStyle/>
          <a:p>
            <a:r>
              <a:rPr lang="tr-TR" dirty="0" smtClean="0"/>
              <a:t>Saat 12.30’dan sonra Türkçe,Matematik, Fen, Sosyal Bilgiler, İngilizce, </a:t>
            </a:r>
            <a:r>
              <a:rPr lang="tr-TR" dirty="0" err="1" smtClean="0"/>
              <a:t>Dkab</a:t>
            </a:r>
            <a:r>
              <a:rPr lang="tr-TR" dirty="0" smtClean="0"/>
              <a:t>, Arapça dersleri görülmektedir.</a:t>
            </a:r>
          </a:p>
          <a:p>
            <a:endParaRPr lang="tr-TR" dirty="0"/>
          </a:p>
        </p:txBody>
      </p:sp>
      <p:sp>
        <p:nvSpPr>
          <p:cNvPr id="5" name="4 Metin kutusu"/>
          <p:cNvSpPr txBox="1"/>
          <p:nvPr/>
        </p:nvSpPr>
        <p:spPr>
          <a:xfrm>
            <a:off x="4932040" y="3212976"/>
            <a:ext cx="3923928" cy="2862322"/>
          </a:xfrm>
          <a:prstGeom prst="rect">
            <a:avLst/>
          </a:prstGeom>
          <a:noFill/>
        </p:spPr>
        <p:txBody>
          <a:bodyPr wrap="square" rtlCol="0">
            <a:spAutoFit/>
          </a:bodyPr>
          <a:lstStyle/>
          <a:p>
            <a:pPr>
              <a:buFont typeface="Arial" pitchFamily="34" charset="0"/>
              <a:buChar char="•"/>
            </a:pPr>
            <a:r>
              <a:rPr lang="tr-TR" dirty="0" smtClean="0"/>
              <a:t>Cumartesi günleri öğlene kadar her dersten Destekleme kursları verilmektedir.</a:t>
            </a:r>
          </a:p>
          <a:p>
            <a:pPr>
              <a:buFont typeface="Arial" pitchFamily="34" charset="0"/>
              <a:buChar char="•"/>
            </a:pPr>
            <a:endParaRPr lang="tr-TR" dirty="0" smtClean="0"/>
          </a:p>
          <a:p>
            <a:pPr>
              <a:buFont typeface="Arial" pitchFamily="34" charset="0"/>
              <a:buChar char="•"/>
            </a:pPr>
            <a:r>
              <a:rPr lang="tr-TR" dirty="0" smtClean="0"/>
              <a:t>Sık </a:t>
            </a:r>
            <a:r>
              <a:rPr lang="tr-TR" dirty="0"/>
              <a:t>s</a:t>
            </a:r>
            <a:r>
              <a:rPr lang="tr-TR" dirty="0" smtClean="0"/>
              <a:t>ık denemelerle öğrencilerin seviyeleri ,eksiklikleri kontrol edilmektedir. </a:t>
            </a:r>
          </a:p>
          <a:p>
            <a:endParaRPr lang="tr-TR" dirty="0"/>
          </a:p>
          <a:p>
            <a:endParaRPr lang="tr-TR" dirty="0" smtClean="0"/>
          </a:p>
          <a:p>
            <a:pPr>
              <a:buFont typeface="Arial" pitchFamily="34" charset="0"/>
              <a:buChar char="•"/>
            </a:pPr>
            <a:endParaRPr lang="tr-TR" dirty="0"/>
          </a:p>
        </p:txBody>
      </p:sp>
      <p:pic>
        <p:nvPicPr>
          <p:cNvPr id="7" name="6 Resim" descr="15877909_1549069605111137_1220093374_o.jpg"/>
          <p:cNvPicPr>
            <a:picLocks noChangeAspect="1"/>
          </p:cNvPicPr>
          <p:nvPr/>
        </p:nvPicPr>
        <p:blipFill>
          <a:blip r:embed="rId2" cstate="print"/>
          <a:stretch>
            <a:fillRect/>
          </a:stretch>
        </p:blipFill>
        <p:spPr>
          <a:xfrm>
            <a:off x="179512" y="2924944"/>
            <a:ext cx="4644008" cy="374441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AKADEMİK ÇALIŞMALAR</a:t>
            </a:r>
            <a:endParaRPr lang="tr-TR" dirty="0"/>
          </a:p>
        </p:txBody>
      </p:sp>
      <p:sp>
        <p:nvSpPr>
          <p:cNvPr id="3" name="2 İçerik Yer Tutucusu"/>
          <p:cNvSpPr>
            <a:spLocks noGrp="1"/>
          </p:cNvSpPr>
          <p:nvPr>
            <p:ph sz="quarter" idx="1"/>
          </p:nvPr>
        </p:nvSpPr>
        <p:spPr>
          <a:xfrm>
            <a:off x="0" y="1527048"/>
            <a:ext cx="4067944" cy="4572000"/>
          </a:xfrm>
        </p:spPr>
        <p:txBody>
          <a:bodyPr/>
          <a:lstStyle/>
          <a:p>
            <a:r>
              <a:rPr lang="tr-TR" dirty="0" smtClean="0"/>
              <a:t>FEN dersiyle bağlantılı </a:t>
            </a:r>
            <a:r>
              <a:rPr lang="tr-TR" dirty="0" err="1" smtClean="0"/>
              <a:t>Tübitak</a:t>
            </a:r>
            <a:r>
              <a:rPr lang="tr-TR" dirty="0" smtClean="0"/>
              <a:t> projesi yürütülmektedir.</a:t>
            </a:r>
            <a:endParaRPr lang="tr-TR" dirty="0"/>
          </a:p>
        </p:txBody>
      </p:sp>
      <p:pic>
        <p:nvPicPr>
          <p:cNvPr id="4" name="3 Resim" descr="15902714_1549066691778095_575722106_o.jpg"/>
          <p:cNvPicPr>
            <a:picLocks noChangeAspect="1"/>
          </p:cNvPicPr>
          <p:nvPr/>
        </p:nvPicPr>
        <p:blipFill>
          <a:blip r:embed="rId2" cstate="print"/>
          <a:stretch>
            <a:fillRect/>
          </a:stretch>
        </p:blipFill>
        <p:spPr>
          <a:xfrm>
            <a:off x="4211960" y="1412776"/>
            <a:ext cx="4711452" cy="3024336"/>
          </a:xfrm>
          <a:prstGeom prst="rect">
            <a:avLst/>
          </a:prstGeom>
        </p:spPr>
      </p:pic>
      <p:pic>
        <p:nvPicPr>
          <p:cNvPr id="5" name="4 Resim" descr="8-snf-kombinasyon-konu-anlatm-sunusu-slayt-ppt-21-638.jpg"/>
          <p:cNvPicPr>
            <a:picLocks noChangeAspect="1"/>
          </p:cNvPicPr>
          <p:nvPr/>
        </p:nvPicPr>
        <p:blipFill>
          <a:blip r:embed="rId3" cstate="print"/>
          <a:stretch>
            <a:fillRect/>
          </a:stretch>
        </p:blipFill>
        <p:spPr>
          <a:xfrm>
            <a:off x="0" y="4437112"/>
            <a:ext cx="4217338" cy="2690267"/>
          </a:xfrm>
          <a:prstGeom prst="rect">
            <a:avLst/>
          </a:prstGeom>
        </p:spPr>
      </p:pic>
      <p:sp>
        <p:nvSpPr>
          <p:cNvPr id="6" name="5 Metin kutusu"/>
          <p:cNvSpPr txBox="1"/>
          <p:nvPr/>
        </p:nvSpPr>
        <p:spPr>
          <a:xfrm>
            <a:off x="0" y="4365104"/>
            <a:ext cx="3995936" cy="523220"/>
          </a:xfrm>
          <a:prstGeom prst="rect">
            <a:avLst/>
          </a:prstGeom>
          <a:noFill/>
        </p:spPr>
        <p:txBody>
          <a:bodyPr wrap="square" rtlCol="0">
            <a:spAutoFit/>
          </a:bodyPr>
          <a:lstStyle/>
          <a:p>
            <a:pPr algn="ctr"/>
            <a:r>
              <a:rPr lang="tr-TR" sz="2800" b="1" dirty="0" smtClean="0">
                <a:solidFill>
                  <a:schemeClr val="bg1"/>
                </a:solidFill>
              </a:rPr>
              <a:t>ÖDÜLLÜ SORU </a:t>
            </a:r>
            <a:r>
              <a:rPr lang="tr-TR" sz="2800" b="1" dirty="0" smtClean="0">
                <a:solidFill>
                  <a:schemeClr val="bg1"/>
                </a:solidFill>
                <a:sym typeface="Wingdings" pitchFamily="2" charset="2"/>
              </a:rPr>
              <a:t></a:t>
            </a:r>
            <a:endParaRPr lang="tr-TR" sz="2800" b="1" dirty="0">
              <a:solidFill>
                <a:schemeClr val="bg1"/>
              </a:solidFill>
            </a:endParaRPr>
          </a:p>
        </p:txBody>
      </p:sp>
      <p:sp>
        <p:nvSpPr>
          <p:cNvPr id="7" name="6 Metin kutusu"/>
          <p:cNvSpPr txBox="1"/>
          <p:nvPr/>
        </p:nvSpPr>
        <p:spPr>
          <a:xfrm>
            <a:off x="4355977" y="4869160"/>
            <a:ext cx="4536503" cy="1477328"/>
          </a:xfrm>
          <a:prstGeom prst="rect">
            <a:avLst/>
          </a:prstGeom>
          <a:noFill/>
        </p:spPr>
        <p:txBody>
          <a:bodyPr wrap="square" rtlCol="0">
            <a:spAutoFit/>
          </a:bodyPr>
          <a:lstStyle/>
          <a:p>
            <a:pPr>
              <a:buFont typeface="Arial" pitchFamily="34" charset="0"/>
              <a:buChar char="•"/>
            </a:pPr>
            <a:r>
              <a:rPr lang="tr-TR" dirty="0" smtClean="0"/>
              <a:t>  MATEMATİK panosunda her hafta öğrencilere  ‘’Ödüllü Soru’’  sorulmakta ve en hızlı doğru cevabı veren öğrenci  ödüllendirilmektedir.</a:t>
            </a:r>
          </a:p>
          <a:p>
            <a:endParaRPr lang="tr-T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916832"/>
          </a:xfrm>
          <a:solidFill>
            <a:schemeClr val="bg1">
              <a:lumMod val="9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buFont typeface="Arial" pitchFamily="34" charset="0"/>
              <a:buChar char="•"/>
            </a:pPr>
            <a:r>
              <a:rPr lang="tr-TR" dirty="0" smtClean="0"/>
              <a:t> 7 öğrenciden oluşan kitap gruplarıyla Kitap okuma alışkanlığı kazandırma hedeflenmektedir.</a:t>
            </a:r>
            <a:endParaRPr lang="tr-TR" dirty="0"/>
          </a:p>
        </p:txBody>
      </p:sp>
      <p:pic>
        <p:nvPicPr>
          <p:cNvPr id="6" name="5 Resim" descr="kitapokumalogo.jpg"/>
          <p:cNvPicPr>
            <a:picLocks noChangeAspect="1"/>
          </p:cNvPicPr>
          <p:nvPr/>
        </p:nvPicPr>
        <p:blipFill>
          <a:blip r:embed="rId2" cstate="print"/>
          <a:stretch>
            <a:fillRect/>
          </a:stretch>
        </p:blipFill>
        <p:spPr>
          <a:xfrm>
            <a:off x="4191000" y="3048000"/>
            <a:ext cx="762000" cy="762000"/>
          </a:xfrm>
          <a:prstGeom prst="rect">
            <a:avLst/>
          </a:prstGeom>
        </p:spPr>
      </p:pic>
      <p:pic>
        <p:nvPicPr>
          <p:cNvPr id="8" name="7 İçerik Yer Tutucusu" descr="kitapokumalogo.jpg"/>
          <p:cNvPicPr>
            <a:picLocks noGrp="1" noChangeAspect="1"/>
          </p:cNvPicPr>
          <p:nvPr>
            <p:ph sz="quarter" idx="1"/>
          </p:nvPr>
        </p:nvPicPr>
        <p:blipFill>
          <a:blip r:embed="rId3" cstate="print"/>
          <a:stretch>
            <a:fillRect/>
          </a:stretch>
        </p:blipFill>
        <p:spPr>
          <a:xfrm>
            <a:off x="0" y="1988840"/>
            <a:ext cx="9144000" cy="4869160"/>
          </a:xfr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SOSYAL ETKİNLİKLER</a:t>
            </a:r>
            <a:endParaRPr lang="tr-TR" dirty="0"/>
          </a:p>
        </p:txBody>
      </p:sp>
      <p:sp>
        <p:nvSpPr>
          <p:cNvPr id="3" name="2 İçerik Yer Tutucusu"/>
          <p:cNvSpPr>
            <a:spLocks noGrp="1"/>
          </p:cNvSpPr>
          <p:nvPr>
            <p:ph sz="quarter" idx="1"/>
          </p:nvPr>
        </p:nvSpPr>
        <p:spPr>
          <a:xfrm>
            <a:off x="301752" y="1527048"/>
            <a:ext cx="8662736" cy="4572000"/>
          </a:xfrm>
        </p:spPr>
        <p:txBody>
          <a:bodyPr/>
          <a:lstStyle/>
          <a:p>
            <a:pPr marL="514350" indent="-514350">
              <a:buNone/>
            </a:pPr>
            <a:r>
              <a:rPr lang="tr-TR" dirty="0" smtClean="0"/>
              <a:t> Cumartesi günleri destekleme kursları sonrasında kurslar  düzenlenmektedir;</a:t>
            </a:r>
          </a:p>
          <a:p>
            <a:pPr marL="514350" indent="-514350">
              <a:buFont typeface="Wingdings" pitchFamily="2" charset="2"/>
              <a:buChar char="v"/>
            </a:pPr>
            <a:endParaRPr lang="tr-TR" dirty="0" smtClean="0"/>
          </a:p>
          <a:p>
            <a:pPr marL="514350" indent="-514350">
              <a:buFont typeface="Wingdings" pitchFamily="2" charset="2"/>
              <a:buChar char="v"/>
            </a:pPr>
            <a:endParaRPr lang="tr-TR" dirty="0" smtClean="0"/>
          </a:p>
          <a:p>
            <a:pPr marL="514350" indent="-514350">
              <a:buFont typeface="Wingdings" pitchFamily="2" charset="2"/>
              <a:buChar char="v"/>
            </a:pPr>
            <a:r>
              <a:rPr lang="tr-TR" dirty="0" smtClean="0"/>
              <a:t>SATRANÇ </a:t>
            </a:r>
            <a:r>
              <a:rPr lang="tr-TR" dirty="0" smtClean="0">
                <a:hlinkClick r:id="rId2" action="ppaction://hlinksldjump"/>
              </a:rPr>
              <a:t>Etkinlik Görüntüleri</a:t>
            </a:r>
            <a:endParaRPr lang="tr-TR" dirty="0" smtClean="0"/>
          </a:p>
          <a:p>
            <a:pPr marL="514350" indent="-514350">
              <a:buFont typeface="Wingdings" pitchFamily="2" charset="2"/>
              <a:buChar char="v"/>
            </a:pPr>
            <a:r>
              <a:rPr lang="tr-TR" dirty="0" smtClean="0">
                <a:hlinkClick r:id="rId3" action="ppaction://hlinksldjump"/>
              </a:rPr>
              <a:t>TİYATRO</a:t>
            </a:r>
            <a:endParaRPr lang="tr-TR" dirty="0" smtClean="0"/>
          </a:p>
          <a:p>
            <a:pPr marL="514350" indent="-514350">
              <a:buFont typeface="Wingdings" pitchFamily="2" charset="2"/>
              <a:buChar char="v"/>
            </a:pPr>
            <a:r>
              <a:rPr lang="tr-TR" dirty="0" smtClean="0"/>
              <a:t>DİNÎ MUSİKÎ</a:t>
            </a:r>
          </a:p>
          <a:p>
            <a:pPr marL="514350" indent="-514350">
              <a:buFont typeface="Wingdings" pitchFamily="2" charset="2"/>
              <a:buChar char="v"/>
            </a:pPr>
            <a:r>
              <a:rPr lang="tr-TR" dirty="0" smtClean="0"/>
              <a:t>SPOR (voleybol,basketbol, futbol-futsal, badminton)</a:t>
            </a:r>
          </a:p>
          <a:p>
            <a:pPr marL="514350" indent="-514350">
              <a:buNone/>
            </a:pPr>
            <a:endParaRPr lang="tr-TR"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SOSYAL ETKİNLİKLER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OKUL İÇİ VE DIŞI YARIŞMALAR</a:t>
            </a:r>
          </a:p>
          <a:p>
            <a:pPr>
              <a:buFont typeface="Wingdings" pitchFamily="2" charset="2"/>
              <a:buChar char="v"/>
            </a:pPr>
            <a:r>
              <a:rPr lang="tr-TR" dirty="0" smtClean="0">
                <a:hlinkClick r:id="rId2" action="ppaction://hlinksldjump"/>
              </a:rPr>
              <a:t>ARAPÇA YARIŞMASI</a:t>
            </a:r>
            <a:endParaRPr lang="tr-TR" dirty="0" smtClean="0"/>
          </a:p>
          <a:p>
            <a:pPr>
              <a:buFont typeface="Wingdings" pitchFamily="2" charset="2"/>
              <a:buChar char="v"/>
            </a:pPr>
            <a:r>
              <a:rPr lang="tr-TR" dirty="0" smtClean="0"/>
              <a:t>GENÇ NİDA</a:t>
            </a:r>
          </a:p>
          <a:p>
            <a:pPr>
              <a:buFont typeface="Wingdings" pitchFamily="2" charset="2"/>
              <a:buChar char="v"/>
            </a:pPr>
            <a:r>
              <a:rPr lang="tr-TR" dirty="0" smtClean="0">
                <a:hlinkClick r:id="rId3" action="ppaction://hlinksldjump"/>
              </a:rPr>
              <a:t>GENÇ SADÂ YARIŞMASI</a:t>
            </a:r>
            <a:endParaRPr lang="tr-TR" dirty="0" smtClean="0"/>
          </a:p>
          <a:p>
            <a:pPr>
              <a:buFont typeface="Wingdings" pitchFamily="2" charset="2"/>
              <a:buChar char="v"/>
            </a:pPr>
            <a:endParaRPr lang="tr-TR" dirty="0" smtClean="0"/>
          </a:p>
          <a:p>
            <a:pPr>
              <a:buFont typeface="Arial" pitchFamily="34" charset="0"/>
              <a:buChar char="•"/>
            </a:pPr>
            <a:r>
              <a:rPr lang="tr-TR" dirty="0" smtClean="0"/>
              <a:t>Yapılması Planlanan</a:t>
            </a:r>
          </a:p>
          <a:p>
            <a:pPr>
              <a:buNone/>
            </a:pPr>
            <a:endParaRPr lang="tr-TR" dirty="0" smtClean="0"/>
          </a:p>
          <a:p>
            <a:pPr>
              <a:buFont typeface="Wingdings" pitchFamily="2" charset="2"/>
              <a:buChar char="q"/>
            </a:pPr>
            <a:r>
              <a:rPr lang="tr-TR" dirty="0" smtClean="0"/>
              <a:t>HADİS YARIŞMASI</a:t>
            </a:r>
          </a:p>
          <a:p>
            <a:pPr>
              <a:buFont typeface="Wingdings" pitchFamily="2" charset="2"/>
              <a:buChar char="q"/>
            </a:pPr>
            <a:r>
              <a:rPr lang="tr-TR" dirty="0" smtClean="0"/>
              <a:t>ŞİİR OKUMA YARIŞMASI</a:t>
            </a:r>
          </a:p>
          <a:p>
            <a:pPr>
              <a:buFont typeface="Wingdings" pitchFamily="2" charset="2"/>
              <a:buChar char="q"/>
            </a:pPr>
            <a:r>
              <a:rPr lang="tr-TR" dirty="0" smtClean="0"/>
              <a:t>HAFIZLIK YARIŞMASI</a:t>
            </a:r>
          </a:p>
          <a:p>
            <a:pPr>
              <a:buFont typeface="Wingdings" pitchFamily="2" charset="2"/>
              <a:buChar char="v"/>
            </a:pPr>
            <a:endParaRPr lang="tr-TR" dirty="0" smtClean="0"/>
          </a:p>
          <a:p>
            <a:pPr>
              <a:buNone/>
            </a:pPr>
            <a:endParaRPr lang="tr-TR" dirty="0" smtClean="0"/>
          </a:p>
          <a:p>
            <a:pPr>
              <a:buNone/>
            </a:pPr>
            <a:endParaRPr lang="tr-TR" dirty="0" smtClean="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188640"/>
            <a:ext cx="9144000" cy="1124744"/>
          </a:xfrm>
          <a:solidFill>
            <a:schemeClr val="bg1"/>
          </a:solidFill>
          <a:ln>
            <a:solidFill>
              <a:schemeClr val="bg1"/>
            </a:solidFill>
          </a:ln>
          <a:effectLst>
            <a:glow rad="228600">
              <a:schemeClr val="accent6">
                <a:satMod val="175000"/>
                <a:alpha val="40000"/>
              </a:schemeClr>
            </a:glow>
            <a:outerShdw blurRad="50800" dist="38100" dir="2700000" algn="tl" rotWithShape="0">
              <a:prstClr val="black">
                <a:alpha val="40000"/>
              </a:prstClr>
            </a:outerShdw>
          </a:effectLst>
        </p:spPr>
        <p:txBody>
          <a:bodyPr>
            <a:normAutofit/>
          </a:bodyPr>
          <a:lstStyle/>
          <a:p>
            <a:pPr algn="ctr"/>
            <a:r>
              <a:rPr lang="tr-T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“Hafız Yetiştirme ve Akademik Başarıyı Destekleme Projesi”</a:t>
            </a:r>
            <a:endParaRPr lang="tr-TR"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İçerik Yer Tutucusu"/>
          <p:cNvSpPr>
            <a:spLocks noGrp="1"/>
          </p:cNvSpPr>
          <p:nvPr>
            <p:ph sz="quarter" idx="1"/>
          </p:nvPr>
        </p:nvSpPr>
        <p:spPr>
          <a:xfrm>
            <a:off x="611560" y="1481328"/>
            <a:ext cx="8075240" cy="4525963"/>
          </a:xfrm>
          <a:effectLst/>
        </p:spPr>
        <p:txBody>
          <a:bodyPr>
            <a:normAutofit/>
          </a:bodyPr>
          <a:lstStyle/>
          <a:p>
            <a:pPr lvl="1" algn="ctr">
              <a:buNone/>
            </a:pPr>
            <a:r>
              <a:rPr lang="tr-TR" b="1" i="1" dirty="0" smtClean="0">
                <a:latin typeface="Calibri" pitchFamily="34" charset="0"/>
                <a:cs typeface="Arial" pitchFamily="34" charset="0"/>
              </a:rPr>
              <a:t>Örgün eğitimle birlikte Hafızlık eğitimi çalışmalarının birlikte yürütüldüğü projedir.</a:t>
            </a:r>
          </a:p>
          <a:p>
            <a:pPr lvl="1" algn="ctr">
              <a:buNone/>
            </a:pPr>
            <a:r>
              <a:rPr lang="tr-TR" b="1" i="1" dirty="0" smtClean="0">
                <a:latin typeface="Calibri" pitchFamily="34" charset="0"/>
                <a:cs typeface="Arial" pitchFamily="34" charset="0"/>
              </a:rPr>
              <a:t> Hafızlık projesi okulumuz Milli Eğitim Bakanlığı'nın proje okulları kapsamına dahil ettiği okullardan biridir.</a:t>
            </a:r>
          </a:p>
          <a:p>
            <a:pPr lvl="1" algn="ctr">
              <a:buNone/>
            </a:pPr>
            <a:r>
              <a:rPr lang="tr-TR" b="1" i="1" dirty="0" smtClean="0">
                <a:latin typeface="Calibri" pitchFamily="34" charset="0"/>
                <a:cs typeface="Arial" pitchFamily="34" charset="0"/>
              </a:rPr>
              <a:t>Aynı zamanda Türkiye’de bu alanda ilk 5 okuldan biri olup Sakarya ilindeki tek proje okuludur.</a:t>
            </a:r>
          </a:p>
          <a:p>
            <a:pPr lvl="1" algn="ctr">
              <a:buNone/>
            </a:pPr>
            <a:endParaRPr lang="tr-TR" b="1" i="1" dirty="0" smtClean="0">
              <a:latin typeface="Calibri" pitchFamily="34" charset="0"/>
              <a:cs typeface="Arial" pitchFamily="34" charset="0"/>
            </a:endParaRPr>
          </a:p>
        </p:txBody>
      </p:sp>
      <p:pic>
        <p:nvPicPr>
          <p:cNvPr id="5" name="4 Resim" descr="hafız iho broşür düzenlenebilirx16.jpg"/>
          <p:cNvPicPr>
            <a:picLocks noChangeAspect="1"/>
          </p:cNvPicPr>
          <p:nvPr/>
        </p:nvPicPr>
        <p:blipFill>
          <a:blip r:embed="rId2" cstate="print"/>
          <a:stretch>
            <a:fillRect/>
          </a:stretch>
        </p:blipFill>
        <p:spPr>
          <a:xfrm>
            <a:off x="0" y="4437112"/>
            <a:ext cx="9144000" cy="22768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SOSYAL ETKİNLİKLER</a:t>
            </a:r>
            <a:endParaRPr lang="tr-TR" dirty="0"/>
          </a:p>
        </p:txBody>
      </p:sp>
      <p:pic>
        <p:nvPicPr>
          <p:cNvPr id="5" name="4 Resim" descr="17776568_1671169619567801_1801123909_o.jpg"/>
          <p:cNvPicPr>
            <a:picLocks noChangeAspect="1"/>
          </p:cNvPicPr>
          <p:nvPr/>
        </p:nvPicPr>
        <p:blipFill>
          <a:blip r:embed="rId2" cstate="print"/>
          <a:stretch>
            <a:fillRect/>
          </a:stretch>
        </p:blipFill>
        <p:spPr>
          <a:xfrm>
            <a:off x="4499992" y="1268760"/>
            <a:ext cx="4644008" cy="2592288"/>
          </a:xfrm>
          <a:prstGeom prst="rect">
            <a:avLst/>
          </a:prstGeom>
        </p:spPr>
      </p:pic>
      <p:sp>
        <p:nvSpPr>
          <p:cNvPr id="6" name="5 İçerik Yer Tutucusu"/>
          <p:cNvSpPr>
            <a:spLocks noGrp="1"/>
          </p:cNvSpPr>
          <p:nvPr>
            <p:ph sz="quarter" idx="1"/>
          </p:nvPr>
        </p:nvSpPr>
        <p:spPr>
          <a:xfrm>
            <a:off x="301752" y="1527048"/>
            <a:ext cx="4486272" cy="4572000"/>
          </a:xfrm>
        </p:spPr>
        <p:txBody>
          <a:bodyPr/>
          <a:lstStyle/>
          <a:p>
            <a:r>
              <a:rPr lang="tr-TR" dirty="0" smtClean="0"/>
              <a:t>‘’BİR FİDAN, BİN GELECEK’’ projesiyle fidan dikimi etkinliği</a:t>
            </a:r>
          </a:p>
          <a:p>
            <a:endParaRPr lang="tr-TR" dirty="0"/>
          </a:p>
        </p:txBody>
      </p:sp>
      <p:pic>
        <p:nvPicPr>
          <p:cNvPr id="7" name="6 Resim" descr="17522336_1671191329565630_542075622_o.jpg"/>
          <p:cNvPicPr>
            <a:picLocks noChangeAspect="1"/>
          </p:cNvPicPr>
          <p:nvPr/>
        </p:nvPicPr>
        <p:blipFill>
          <a:blip r:embed="rId3" cstate="print"/>
          <a:stretch>
            <a:fillRect/>
          </a:stretch>
        </p:blipFill>
        <p:spPr>
          <a:xfrm>
            <a:off x="179512" y="3710186"/>
            <a:ext cx="4536504" cy="3147814"/>
          </a:xfrm>
          <a:prstGeom prst="rect">
            <a:avLst/>
          </a:prstGeom>
        </p:spPr>
      </p:pic>
      <p:sp>
        <p:nvSpPr>
          <p:cNvPr id="8" name="7 Metin kutusu"/>
          <p:cNvSpPr txBox="1"/>
          <p:nvPr/>
        </p:nvSpPr>
        <p:spPr>
          <a:xfrm>
            <a:off x="4967536" y="4653136"/>
            <a:ext cx="4176464" cy="646331"/>
          </a:xfrm>
          <a:prstGeom prst="rect">
            <a:avLst/>
          </a:prstGeom>
          <a:noFill/>
        </p:spPr>
        <p:txBody>
          <a:bodyPr wrap="square" rtlCol="0">
            <a:spAutoFit/>
          </a:bodyPr>
          <a:lstStyle/>
          <a:p>
            <a:r>
              <a:rPr lang="tr-TR" dirty="0" smtClean="0"/>
              <a:t>‘’Öğretmenim Misafirim ’ diyerek kabul eden velilere ev ziyaretleri yapıldı.</a:t>
            </a:r>
            <a:endParaRPr lang="tr-T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SOSYAL ETKİNLİKLER</a:t>
            </a:r>
            <a:endParaRPr lang="tr-TR" dirty="0"/>
          </a:p>
        </p:txBody>
      </p:sp>
      <p:pic>
        <p:nvPicPr>
          <p:cNvPr id="4" name="3 İçerik Yer Tutucusu" descr="17629846_1832264083763422_3602587367801599402_n.jpg"/>
          <p:cNvPicPr>
            <a:picLocks noGrp="1" noChangeAspect="1"/>
          </p:cNvPicPr>
          <p:nvPr>
            <p:ph sz="quarter" idx="1"/>
          </p:nvPr>
        </p:nvPicPr>
        <p:blipFill>
          <a:blip r:embed="rId2" cstate="print"/>
          <a:stretch>
            <a:fillRect/>
          </a:stretch>
        </p:blipFill>
        <p:spPr>
          <a:xfrm>
            <a:off x="0" y="1268760"/>
            <a:ext cx="4572000" cy="3384376"/>
          </a:xfrm>
        </p:spPr>
      </p:pic>
      <p:pic>
        <p:nvPicPr>
          <p:cNvPr id="5" name="4 Resim" descr="17499497_1832264103763420_5235456101594934839_n.jpg"/>
          <p:cNvPicPr>
            <a:picLocks noChangeAspect="1"/>
          </p:cNvPicPr>
          <p:nvPr/>
        </p:nvPicPr>
        <p:blipFill>
          <a:blip r:embed="rId3" cstate="print"/>
          <a:stretch>
            <a:fillRect/>
          </a:stretch>
        </p:blipFill>
        <p:spPr>
          <a:xfrm>
            <a:off x="4572000" y="1196752"/>
            <a:ext cx="4572000" cy="5661248"/>
          </a:xfrm>
          <a:prstGeom prst="rect">
            <a:avLst/>
          </a:prstGeom>
        </p:spPr>
      </p:pic>
      <p:sp>
        <p:nvSpPr>
          <p:cNvPr id="6" name="5 Metin kutusu"/>
          <p:cNvSpPr txBox="1"/>
          <p:nvPr/>
        </p:nvSpPr>
        <p:spPr>
          <a:xfrm>
            <a:off x="179512" y="5301208"/>
            <a:ext cx="4392489" cy="923330"/>
          </a:xfrm>
          <a:prstGeom prst="rect">
            <a:avLst/>
          </a:prstGeom>
          <a:noFill/>
        </p:spPr>
        <p:txBody>
          <a:bodyPr wrap="square" rtlCol="0">
            <a:spAutoFit/>
          </a:bodyPr>
          <a:lstStyle/>
          <a:p>
            <a:r>
              <a:rPr lang="tr-TR" smtClean="0"/>
              <a:t>Okulumuza ismini </a:t>
            </a:r>
            <a:r>
              <a:rPr lang="tr-TR" dirty="0" smtClean="0"/>
              <a:t>veren 15 Temmuz şehidi polis Bülent </a:t>
            </a:r>
            <a:r>
              <a:rPr lang="tr-TR" dirty="0" err="1" smtClean="0"/>
              <a:t>Yurtseven’in</a:t>
            </a:r>
            <a:r>
              <a:rPr lang="tr-TR" dirty="0" smtClean="0"/>
              <a:t> ailesi ve kabri ziyaret edildi.</a:t>
            </a:r>
            <a:endParaRPr lang="tr-TR" dirty="0"/>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SOSYAL ETKİNLİKLER</a:t>
            </a:r>
            <a:endParaRPr lang="tr-TR" dirty="0"/>
          </a:p>
        </p:txBody>
      </p:sp>
      <p:pic>
        <p:nvPicPr>
          <p:cNvPr id="4" name="3 İçerik Yer Tutucusu" descr="20170105_085650.jpg"/>
          <p:cNvPicPr>
            <a:picLocks noGrp="1" noChangeAspect="1"/>
          </p:cNvPicPr>
          <p:nvPr>
            <p:ph sz="quarter" idx="1"/>
          </p:nvPr>
        </p:nvPicPr>
        <p:blipFill>
          <a:blip r:embed="rId2" cstate="print"/>
          <a:stretch>
            <a:fillRect/>
          </a:stretch>
        </p:blipFill>
        <p:spPr>
          <a:xfrm>
            <a:off x="0" y="1268761"/>
            <a:ext cx="4572000" cy="2880320"/>
          </a:xfrm>
        </p:spPr>
      </p:pic>
      <p:pic>
        <p:nvPicPr>
          <p:cNvPr id="5" name="4 Resim" descr="20170321_172016.jpg"/>
          <p:cNvPicPr>
            <a:picLocks noChangeAspect="1"/>
          </p:cNvPicPr>
          <p:nvPr/>
        </p:nvPicPr>
        <p:blipFill>
          <a:blip r:embed="rId3" cstate="print"/>
          <a:stretch>
            <a:fillRect/>
          </a:stretch>
        </p:blipFill>
        <p:spPr>
          <a:xfrm>
            <a:off x="4572000" y="3926210"/>
            <a:ext cx="4572000" cy="2931790"/>
          </a:xfrm>
          <a:prstGeom prst="rect">
            <a:avLst/>
          </a:prstGeom>
        </p:spPr>
      </p:pic>
      <p:sp>
        <p:nvSpPr>
          <p:cNvPr id="6" name="5 Metin kutusu"/>
          <p:cNvSpPr txBox="1"/>
          <p:nvPr/>
        </p:nvSpPr>
        <p:spPr>
          <a:xfrm>
            <a:off x="5220072" y="2060848"/>
            <a:ext cx="3456384" cy="923330"/>
          </a:xfrm>
          <a:prstGeom prst="rect">
            <a:avLst/>
          </a:prstGeom>
          <a:noFill/>
        </p:spPr>
        <p:txBody>
          <a:bodyPr wrap="square" rtlCol="0">
            <a:spAutoFit/>
          </a:bodyPr>
          <a:lstStyle/>
          <a:p>
            <a:r>
              <a:rPr lang="tr-TR" dirty="0" smtClean="0"/>
              <a:t>Değerli büyüklerimizin katılımıyla ‘’Hafızlığa Başlama Programı’’ düzenlendi.</a:t>
            </a:r>
            <a:endParaRPr lang="tr-TR" dirty="0"/>
          </a:p>
        </p:txBody>
      </p:sp>
      <p:sp>
        <p:nvSpPr>
          <p:cNvPr id="7" name="6 Metin kutusu"/>
          <p:cNvSpPr txBox="1"/>
          <p:nvPr/>
        </p:nvSpPr>
        <p:spPr>
          <a:xfrm>
            <a:off x="539553" y="4725144"/>
            <a:ext cx="3600400" cy="923330"/>
          </a:xfrm>
          <a:prstGeom prst="rect">
            <a:avLst/>
          </a:prstGeom>
          <a:noFill/>
        </p:spPr>
        <p:txBody>
          <a:bodyPr wrap="square" rtlCol="0">
            <a:spAutoFit/>
          </a:bodyPr>
          <a:lstStyle/>
          <a:p>
            <a:r>
              <a:rPr lang="tr-TR" dirty="0" smtClean="0"/>
              <a:t>Çanakkale şehitleri ve tüm şehitlerimiz için 5 dakika içinde bir hatim yapıldı.</a:t>
            </a:r>
            <a:endParaRPr lang="tr-T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endParaRPr lang="tr-TR" b="1" i="1" dirty="0" smtClean="0">
              <a:latin typeface="Algerian" pitchFamily="82" charset="0"/>
            </a:endParaRPr>
          </a:p>
          <a:p>
            <a:pPr algn="ctr">
              <a:buNone/>
            </a:pPr>
            <a:endParaRPr lang="tr-TR" sz="4000" b="1" i="1" dirty="0" smtClean="0">
              <a:latin typeface="Algerian" pitchFamily="82" charset="0"/>
            </a:endParaRPr>
          </a:p>
          <a:p>
            <a:pPr algn="ctr">
              <a:buNone/>
            </a:pPr>
            <a:r>
              <a:rPr lang="tr-TR" sz="4000" b="1" i="1" dirty="0" smtClean="0">
                <a:latin typeface="Algerian" pitchFamily="82" charset="0"/>
              </a:rPr>
              <a:t>DİNLEDİĞİNİZ </a:t>
            </a:r>
          </a:p>
          <a:p>
            <a:pPr algn="ctr">
              <a:buNone/>
            </a:pPr>
            <a:r>
              <a:rPr lang="tr-TR" sz="4000" b="1" i="1" dirty="0" smtClean="0">
                <a:latin typeface="Algerian" pitchFamily="82" charset="0"/>
              </a:rPr>
              <a:t>İÇİN </a:t>
            </a:r>
          </a:p>
          <a:p>
            <a:pPr algn="ctr">
              <a:buNone/>
            </a:pPr>
            <a:r>
              <a:rPr lang="tr-TR" sz="4000" b="1" i="1" dirty="0" smtClean="0">
                <a:latin typeface="Algerian" pitchFamily="82" charset="0"/>
              </a:rPr>
              <a:t>TEŞEKKÜR EDER İM…</a:t>
            </a:r>
            <a:endParaRPr lang="tr-TR" sz="4000" b="1" i="1" dirty="0">
              <a:latin typeface="Algerian" pitchFamily="82"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Etkinlik Görüntüleri</a:t>
            </a:r>
            <a:endParaRPr lang="tr-TR" dirty="0"/>
          </a:p>
        </p:txBody>
      </p:sp>
      <p:pic>
        <p:nvPicPr>
          <p:cNvPr id="4" name="3 İçerik Yer Tutucusu" descr="15820798_1546350305383067_617816755_o.jpg"/>
          <p:cNvPicPr>
            <a:picLocks noGrp="1" noChangeAspect="1"/>
          </p:cNvPicPr>
          <p:nvPr>
            <p:ph sz="quarter" idx="1"/>
          </p:nvPr>
        </p:nvPicPr>
        <p:blipFill>
          <a:blip r:embed="rId2" cstate="print"/>
          <a:stretch>
            <a:fillRect/>
          </a:stretch>
        </p:blipFill>
        <p:spPr>
          <a:xfrm rot="16200000">
            <a:off x="2317440" y="-293104"/>
            <a:ext cx="4509120" cy="8640960"/>
          </a:xfrm>
        </p:spPr>
      </p:pic>
      <p:sp>
        <p:nvSpPr>
          <p:cNvPr id="5" name="4 Metin kutusu">
            <a:hlinkClick r:id="rId3" action="ppaction://hlinksldjump"/>
          </p:cNvPr>
          <p:cNvSpPr txBox="1"/>
          <p:nvPr/>
        </p:nvSpPr>
        <p:spPr>
          <a:xfrm>
            <a:off x="6804248" y="5805264"/>
            <a:ext cx="2016224" cy="369332"/>
          </a:xfrm>
          <a:prstGeom prst="rect">
            <a:avLst/>
          </a:prstGeom>
          <a:noFill/>
        </p:spPr>
        <p:txBody>
          <a:bodyPr wrap="square" rtlCol="0">
            <a:spAutoFit/>
          </a:bodyPr>
          <a:lstStyle/>
          <a:p>
            <a:r>
              <a:rPr lang="tr-TR" b="1" dirty="0" err="1" smtClean="0">
                <a:solidFill>
                  <a:srgbClr val="FF0000"/>
                </a:solidFill>
              </a:rPr>
              <a:t>Slayta</a:t>
            </a:r>
            <a:r>
              <a:rPr lang="tr-TR" b="1" dirty="0" smtClean="0">
                <a:solidFill>
                  <a:srgbClr val="FF0000"/>
                </a:solidFill>
              </a:rPr>
              <a:t> </a:t>
            </a:r>
            <a:r>
              <a:rPr lang="tr-TR" b="1" dirty="0" smtClean="0">
                <a:solidFill>
                  <a:srgbClr val="FF0000"/>
                </a:solidFill>
                <a:hlinkClick r:id="rId3" action="ppaction://hlinksldjump"/>
              </a:rPr>
              <a:t>geri</a:t>
            </a:r>
            <a:r>
              <a:rPr lang="tr-TR" b="1" dirty="0" smtClean="0">
                <a:solidFill>
                  <a:srgbClr val="FF0000"/>
                </a:solidFill>
              </a:rPr>
              <a:t> dön</a:t>
            </a:r>
            <a:endParaRPr lang="tr-TR" b="1"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Etkinlik Görüntüleri</a:t>
            </a:r>
            <a:endParaRPr lang="tr-TR" b="1" dirty="0"/>
          </a:p>
        </p:txBody>
      </p:sp>
      <p:pic>
        <p:nvPicPr>
          <p:cNvPr id="4" name="3 İçerik Yer Tutucusu" descr="20170321_180936(0).jpg"/>
          <p:cNvPicPr>
            <a:picLocks noGrp="1" noChangeAspect="1"/>
          </p:cNvPicPr>
          <p:nvPr>
            <p:ph sz="quarter" idx="1"/>
          </p:nvPr>
        </p:nvPicPr>
        <p:blipFill>
          <a:blip r:embed="rId2" cstate="print"/>
          <a:stretch>
            <a:fillRect/>
          </a:stretch>
        </p:blipFill>
        <p:spPr>
          <a:xfrm>
            <a:off x="4535488" y="1196752"/>
            <a:ext cx="4608512" cy="5661248"/>
          </a:xfrm>
          <a:prstGeom prst="rect">
            <a:avLst/>
          </a:prstGeom>
          <a:ln w="228600" cap="sq" cmpd="thickThin">
            <a:solidFill>
              <a:srgbClr val="000000"/>
            </a:solidFill>
            <a:prstDash val="solid"/>
            <a:miter lim="800000"/>
          </a:ln>
          <a:effectLst>
            <a:innerShdw blurRad="76200">
              <a:srgbClr val="000000"/>
            </a:innerShdw>
          </a:effectLst>
        </p:spPr>
      </p:pic>
      <p:pic>
        <p:nvPicPr>
          <p:cNvPr id="5" name="4 Resim" descr="20170321_180833.jpg"/>
          <p:cNvPicPr>
            <a:picLocks noChangeAspect="1"/>
          </p:cNvPicPr>
          <p:nvPr/>
        </p:nvPicPr>
        <p:blipFill>
          <a:blip r:embed="rId3" cstate="print"/>
          <a:stretch>
            <a:fillRect/>
          </a:stretch>
        </p:blipFill>
        <p:spPr>
          <a:xfrm>
            <a:off x="0" y="1196752"/>
            <a:ext cx="4211960" cy="5661248"/>
          </a:xfrm>
          <a:prstGeom prst="rect">
            <a:avLst/>
          </a:prstGeom>
          <a:ln w="228600" cap="sq" cmpd="thickThin">
            <a:solidFill>
              <a:srgbClr val="000000"/>
            </a:solidFill>
            <a:prstDash val="solid"/>
            <a:miter lim="800000"/>
          </a:ln>
          <a:effectLst>
            <a:innerShdw blurRad="76200">
              <a:srgbClr val="000000"/>
            </a:innerShdw>
          </a:effectLst>
        </p:spPr>
      </p:pic>
      <p:sp>
        <p:nvSpPr>
          <p:cNvPr id="6" name="5 Metin kutusu">
            <a:hlinkClick r:id="rId4" action="ppaction://hlinksldjump"/>
          </p:cNvPr>
          <p:cNvSpPr txBox="1"/>
          <p:nvPr/>
        </p:nvSpPr>
        <p:spPr>
          <a:xfrm>
            <a:off x="7127776" y="6309320"/>
            <a:ext cx="2016224" cy="369332"/>
          </a:xfrm>
          <a:prstGeom prst="rect">
            <a:avLst/>
          </a:prstGeom>
          <a:noFill/>
        </p:spPr>
        <p:txBody>
          <a:bodyPr wrap="square" rtlCol="0">
            <a:spAutoFit/>
          </a:bodyPr>
          <a:lstStyle/>
          <a:p>
            <a:r>
              <a:rPr lang="tr-TR" b="1" dirty="0" err="1" smtClean="0">
                <a:solidFill>
                  <a:srgbClr val="FF0000"/>
                </a:solidFill>
              </a:rPr>
              <a:t>Slayta</a:t>
            </a:r>
            <a:r>
              <a:rPr lang="tr-TR" b="1" dirty="0" smtClean="0">
                <a:solidFill>
                  <a:srgbClr val="FF0000"/>
                </a:solidFill>
              </a:rPr>
              <a:t> </a:t>
            </a:r>
            <a:r>
              <a:rPr lang="tr-TR" b="1" dirty="0" smtClean="0">
                <a:solidFill>
                  <a:srgbClr val="FF0000"/>
                </a:solidFill>
                <a:hlinkClick r:id="rId4" action="ppaction://hlinksldjump"/>
              </a:rPr>
              <a:t>geri</a:t>
            </a:r>
            <a:r>
              <a:rPr lang="tr-TR" b="1" dirty="0" smtClean="0">
                <a:solidFill>
                  <a:srgbClr val="FF0000"/>
                </a:solidFill>
              </a:rPr>
              <a:t> dön</a:t>
            </a:r>
            <a:endParaRPr lang="tr-TR" b="1"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ARAPÇA YARIŞMASI</a:t>
            </a:r>
            <a:endParaRPr lang="tr-TR" dirty="0"/>
          </a:p>
        </p:txBody>
      </p:sp>
      <p:sp>
        <p:nvSpPr>
          <p:cNvPr id="3" name="2 İçerik Yer Tutucusu"/>
          <p:cNvSpPr>
            <a:spLocks noGrp="1"/>
          </p:cNvSpPr>
          <p:nvPr>
            <p:ph sz="quarter" idx="1"/>
          </p:nvPr>
        </p:nvSpPr>
        <p:spPr>
          <a:xfrm>
            <a:off x="0" y="1527048"/>
            <a:ext cx="9144000" cy="4572000"/>
          </a:xfrm>
        </p:spPr>
        <p:txBody>
          <a:bodyPr/>
          <a:lstStyle/>
          <a:p>
            <a:r>
              <a:rPr lang="tr-TR" dirty="0" smtClean="0"/>
              <a:t>ÖĞRNCİLERİMİZ ARAPÇA YARIŞMASINDA HİKAYE DALINDA 3., ŞİİR DALINDA İSE 4. OLDULAR.</a:t>
            </a:r>
            <a:endParaRPr lang="tr-TR" dirty="0"/>
          </a:p>
        </p:txBody>
      </p:sp>
      <p:pic>
        <p:nvPicPr>
          <p:cNvPr id="4" name="3 Resim" descr="20170401_131919.jpg"/>
          <p:cNvPicPr>
            <a:picLocks noChangeAspect="1"/>
          </p:cNvPicPr>
          <p:nvPr/>
        </p:nvPicPr>
        <p:blipFill>
          <a:blip r:embed="rId3" cstate="print"/>
          <a:stretch>
            <a:fillRect/>
          </a:stretch>
        </p:blipFill>
        <p:spPr>
          <a:xfrm>
            <a:off x="0" y="2486050"/>
            <a:ext cx="5004048" cy="4371950"/>
          </a:xfrm>
          <a:prstGeom prst="rect">
            <a:avLst/>
          </a:prstGeom>
        </p:spPr>
      </p:pic>
      <p:pic>
        <p:nvPicPr>
          <p:cNvPr id="5" name="4 Resim" descr="20170401_131629(0).jpg"/>
          <p:cNvPicPr>
            <a:picLocks noChangeAspect="1"/>
          </p:cNvPicPr>
          <p:nvPr/>
        </p:nvPicPr>
        <p:blipFill>
          <a:blip r:embed="rId4" cstate="print"/>
          <a:stretch>
            <a:fillRect/>
          </a:stretch>
        </p:blipFill>
        <p:spPr>
          <a:xfrm rot="5400000">
            <a:off x="4783460" y="2497460"/>
            <a:ext cx="4365104" cy="4355976"/>
          </a:xfrm>
          <a:prstGeom prst="rect">
            <a:avLst/>
          </a:prstGeom>
        </p:spPr>
      </p:pic>
      <p:sp>
        <p:nvSpPr>
          <p:cNvPr id="6" name="5 Metin kutusu"/>
          <p:cNvSpPr txBox="1"/>
          <p:nvPr/>
        </p:nvSpPr>
        <p:spPr>
          <a:xfrm>
            <a:off x="5998305" y="6524001"/>
            <a:ext cx="230425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400" b="1" dirty="0" smtClean="0">
                <a:solidFill>
                  <a:srgbClr val="FF0000"/>
                </a:solidFill>
                <a:hlinkClick r:id="rId5" action="ppaction://hlinksldjump"/>
              </a:rPr>
              <a:t>SLAYTA GERİ DÖN</a:t>
            </a:r>
            <a:endParaRPr lang="tr-TR" sz="1400" b="1"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GENÇ SADÂ ve GENÇ NİDA YARIŞMALARI</a:t>
            </a:r>
            <a:endParaRPr lang="tr-TR" dirty="0"/>
          </a:p>
        </p:txBody>
      </p:sp>
      <p:pic>
        <p:nvPicPr>
          <p:cNvPr id="4" name="3 İçerik Yer Tutucusu" descr="17797071_1671168636234566_316154331_o.jpg"/>
          <p:cNvPicPr>
            <a:picLocks noGrp="1" noChangeAspect="1"/>
          </p:cNvPicPr>
          <p:nvPr>
            <p:ph sz="quarter" idx="1"/>
          </p:nvPr>
        </p:nvPicPr>
        <p:blipFill>
          <a:blip r:embed="rId2" cstate="print"/>
          <a:stretch>
            <a:fillRect/>
          </a:stretch>
        </p:blipFill>
        <p:spPr>
          <a:xfrm>
            <a:off x="0" y="1340768"/>
            <a:ext cx="6166338" cy="5517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descr="17797791_1671168929567870_1847182479_o (1).jpg"/>
          <p:cNvPicPr>
            <a:picLocks noChangeAspect="1"/>
          </p:cNvPicPr>
          <p:nvPr/>
        </p:nvPicPr>
        <p:blipFill>
          <a:blip r:embed="rId3" cstate="print"/>
          <a:stretch>
            <a:fillRect/>
          </a:stretch>
        </p:blipFill>
        <p:spPr>
          <a:xfrm>
            <a:off x="4139952" y="1340768"/>
            <a:ext cx="5004048" cy="5478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Dikdörtgen"/>
          <p:cNvSpPr/>
          <p:nvPr/>
        </p:nvSpPr>
        <p:spPr>
          <a:xfrm>
            <a:off x="6641392" y="6165304"/>
            <a:ext cx="250260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b="1" dirty="0" smtClean="0">
                <a:solidFill>
                  <a:srgbClr val="FF0000"/>
                </a:solidFill>
                <a:hlinkClick r:id="rId4" action="ppaction://hlinksldjump"/>
              </a:rPr>
              <a:t>SLAYTA GERİ DÖN</a:t>
            </a:r>
            <a:endParaRPr lang="tr-TR" b="1"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chemeClr val="tx1"/>
                </a:solidFill>
                <a:effectLst>
                  <a:outerShdw blurRad="38100" dist="38100" dir="2700000" algn="tl">
                    <a:srgbClr val="000000">
                      <a:alpha val="43137"/>
                    </a:srgbClr>
                  </a:outerShdw>
                </a:effectLst>
              </a:rPr>
              <a:t>Proje okulumuzda amacımız ;</a:t>
            </a:r>
            <a:endParaRPr lang="tr-TR" dirty="0">
              <a:solidFill>
                <a:schemeClr val="tx1"/>
              </a:solidFill>
              <a:effectLst>
                <a:outerShdw blurRad="38100" dist="38100" dir="2700000" algn="tl">
                  <a:srgbClr val="000000">
                    <a:alpha val="43137"/>
                  </a:srgbClr>
                </a:outerShdw>
              </a:effectLst>
            </a:endParaRPr>
          </a:p>
        </p:txBody>
      </p:sp>
      <p:sp>
        <p:nvSpPr>
          <p:cNvPr id="2" name="1 İçerik Yer Tutucusu"/>
          <p:cNvSpPr>
            <a:spLocks noGrp="1"/>
          </p:cNvSpPr>
          <p:nvPr>
            <p:ph sz="quarter" idx="1"/>
          </p:nvPr>
        </p:nvSpPr>
        <p:spPr/>
        <p:txBody>
          <a:bodyPr>
            <a:normAutofit/>
          </a:bodyPr>
          <a:lstStyle/>
          <a:p>
            <a:r>
              <a:rPr lang="tr-TR" dirty="0" err="1" smtClean="0">
                <a:latin typeface="Calibri" pitchFamily="34" charset="0"/>
              </a:rPr>
              <a:t>Kur’an</a:t>
            </a:r>
            <a:r>
              <a:rPr lang="tr-TR" dirty="0" smtClean="0">
                <a:latin typeface="Calibri" pitchFamily="34" charset="0"/>
              </a:rPr>
              <a:t>-ı  Kerimin lafzının nesilden </a:t>
            </a:r>
            <a:r>
              <a:rPr lang="tr-TR" dirty="0" err="1" smtClean="0">
                <a:latin typeface="Calibri" pitchFamily="34" charset="0"/>
              </a:rPr>
              <a:t>nesile</a:t>
            </a:r>
            <a:r>
              <a:rPr lang="tr-TR" dirty="0" smtClean="0">
                <a:latin typeface="Calibri" pitchFamily="34" charset="0"/>
              </a:rPr>
              <a:t> aktarılması ve hafızlık müessesenin devamının sağlanması,  </a:t>
            </a:r>
          </a:p>
          <a:p>
            <a:r>
              <a:rPr lang="tr-TR" dirty="0" smtClean="0">
                <a:latin typeface="Calibri" pitchFamily="34" charset="0"/>
              </a:rPr>
              <a:t>Milli manevi değerleri özümsemiş ve hayatına uygulamaya çalışan çevresine iyi örnek teşkil eden</a:t>
            </a:r>
            <a:r>
              <a:rPr lang="tr-TR" u="sng" dirty="0" smtClean="0">
                <a:latin typeface="Calibri" pitchFamily="34" charset="0"/>
              </a:rPr>
              <a:t> hafız Din adamı, hafız doktor, hafız mühendis, hafız savcı, hakim, mimar, hafız yöneticiler </a:t>
            </a:r>
            <a:r>
              <a:rPr lang="tr-TR" dirty="0" smtClean="0">
                <a:latin typeface="Calibri" pitchFamily="34" charset="0"/>
              </a:rPr>
              <a:t>yetişmesine yardımcı olmak,</a:t>
            </a:r>
          </a:p>
          <a:p>
            <a:r>
              <a:rPr lang="tr-TR" dirty="0" smtClean="0">
                <a:latin typeface="Calibri" pitchFamily="34" charset="0"/>
              </a:rPr>
              <a:t> Bu amaçlar doğrultusunda yapılacak çalışmalar vesilesiyle İmam hatip okullarının </a:t>
            </a:r>
            <a:r>
              <a:rPr lang="tr-TR" b="1" dirty="0" smtClean="0">
                <a:latin typeface="Calibri" pitchFamily="34" charset="0"/>
              </a:rPr>
              <a:t>nitelik</a:t>
            </a:r>
            <a:r>
              <a:rPr lang="tr-TR" dirty="0" smtClean="0">
                <a:latin typeface="Calibri" pitchFamily="34" charset="0"/>
              </a:rPr>
              <a:t> yönünden kalitesini yükseltmektir.</a:t>
            </a:r>
            <a:endParaRPr lang="tr-TR" dirty="0">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922114"/>
          </a:xfrm>
        </p:spPr>
        <p:txBody>
          <a:bodyPr/>
          <a:lstStyle/>
          <a:p>
            <a:pPr algn="ctr"/>
            <a:r>
              <a:rPr lang="tr-TR" dirty="0" smtClean="0">
                <a:solidFill>
                  <a:schemeClr val="tx1"/>
                </a:solidFill>
                <a:effectLst>
                  <a:outerShdw blurRad="38100" dist="38100" dir="2700000" algn="tl">
                    <a:srgbClr val="000000">
                      <a:alpha val="43137"/>
                    </a:srgbClr>
                  </a:outerShdw>
                </a:effectLst>
              </a:rPr>
              <a:t>PROJEYE ÖĞRENCİ ALIMI</a:t>
            </a:r>
            <a:endParaRPr lang="tr-TR" dirty="0">
              <a:solidFill>
                <a:schemeClr val="tx1"/>
              </a:solidFill>
              <a:effectLst>
                <a:outerShdw blurRad="38100" dist="38100" dir="2700000" algn="tl">
                  <a:srgbClr val="000000">
                    <a:alpha val="43137"/>
                  </a:srgbClr>
                </a:outerShdw>
              </a:effectLst>
            </a:endParaRPr>
          </a:p>
        </p:txBody>
      </p:sp>
      <p:sp>
        <p:nvSpPr>
          <p:cNvPr id="2" name="1 İçerik Yer Tutucusu"/>
          <p:cNvSpPr>
            <a:spLocks noGrp="1"/>
          </p:cNvSpPr>
          <p:nvPr>
            <p:ph sz="quarter" idx="1"/>
          </p:nvPr>
        </p:nvSpPr>
        <p:spPr>
          <a:xfrm>
            <a:off x="179512" y="1124744"/>
            <a:ext cx="8507288" cy="4882547"/>
          </a:xfrm>
        </p:spPr>
        <p:txBody>
          <a:bodyPr>
            <a:normAutofit/>
          </a:bodyPr>
          <a:lstStyle/>
          <a:p>
            <a:pPr>
              <a:buNone/>
            </a:pPr>
            <a:endParaRPr lang="tr-TR" sz="2000" dirty="0" smtClean="0">
              <a:latin typeface="Calibri" pitchFamily="34" charset="0"/>
            </a:endParaRPr>
          </a:p>
          <a:p>
            <a:pPr>
              <a:buNone/>
            </a:pPr>
            <a:r>
              <a:rPr lang="tr-TR" sz="2000" dirty="0" smtClean="0">
                <a:latin typeface="Calibri" pitchFamily="34" charset="0"/>
              </a:rPr>
              <a:t>Proje 2015-2016 eğitim öğretim yılında Sakarya ili merkez ilçelerinde İl Milli</a:t>
            </a:r>
          </a:p>
          <a:p>
            <a:pPr>
              <a:buNone/>
            </a:pPr>
            <a:r>
              <a:rPr lang="tr-TR" sz="2000" dirty="0" smtClean="0">
                <a:latin typeface="Calibri" pitchFamily="34" charset="0"/>
              </a:rPr>
              <a:t>Eğitim Müdürlüğü ve il Müftülüğü </a:t>
            </a:r>
            <a:r>
              <a:rPr lang="tr-TR" sz="2000" dirty="0" smtClean="0"/>
              <a:t>koordinesinde uygulanmaya</a:t>
            </a:r>
            <a:r>
              <a:rPr lang="tr-TR" sz="2000" dirty="0" smtClean="0">
                <a:latin typeface="Calibri" pitchFamily="34" charset="0"/>
              </a:rPr>
              <a:t> başlamıştır.</a:t>
            </a:r>
          </a:p>
          <a:p>
            <a:pPr>
              <a:buNone/>
            </a:pPr>
            <a:endParaRPr lang="tr-TR" sz="2000" dirty="0" smtClean="0">
              <a:latin typeface="Calibri" pitchFamily="34" charset="0"/>
            </a:endParaRPr>
          </a:p>
          <a:p>
            <a:pPr>
              <a:buNone/>
            </a:pPr>
            <a:endParaRPr lang="tr-TR" sz="2000" dirty="0" smtClean="0">
              <a:latin typeface="Calibri" pitchFamily="34" charset="0"/>
            </a:endParaRPr>
          </a:p>
          <a:p>
            <a:pPr>
              <a:buNone/>
            </a:pPr>
            <a:endParaRPr lang="tr-TR" sz="2000" dirty="0" smtClean="0">
              <a:latin typeface="Calibri" pitchFamily="34" charset="0"/>
            </a:endParaRPr>
          </a:p>
          <a:p>
            <a:pPr>
              <a:buNone/>
            </a:pPr>
            <a:endParaRPr lang="tr-TR" sz="2000" dirty="0" smtClean="0">
              <a:latin typeface="Calibri" pitchFamily="34" charset="0"/>
            </a:endParaRPr>
          </a:p>
        </p:txBody>
      </p:sp>
      <p:pic>
        <p:nvPicPr>
          <p:cNvPr id="6" name="5 Resim" descr="image.jpg"/>
          <p:cNvPicPr>
            <a:picLocks noChangeAspect="1"/>
          </p:cNvPicPr>
          <p:nvPr/>
        </p:nvPicPr>
        <p:blipFill>
          <a:blip r:embed="rId2" cstate="print"/>
          <a:stretch>
            <a:fillRect/>
          </a:stretch>
        </p:blipFill>
        <p:spPr>
          <a:xfrm>
            <a:off x="4355976" y="2223120"/>
            <a:ext cx="4788024" cy="4634880"/>
          </a:xfrm>
          <a:prstGeom prst="rect">
            <a:avLst/>
          </a:prstGeom>
        </p:spPr>
      </p:pic>
      <p:sp>
        <p:nvSpPr>
          <p:cNvPr id="7" name="6 Metin kutusu"/>
          <p:cNvSpPr txBox="1"/>
          <p:nvPr/>
        </p:nvSpPr>
        <p:spPr>
          <a:xfrm>
            <a:off x="0" y="3212976"/>
            <a:ext cx="6372200" cy="3170099"/>
          </a:xfrm>
          <a:prstGeom prst="rect">
            <a:avLst/>
          </a:prstGeom>
          <a:noFill/>
        </p:spPr>
        <p:txBody>
          <a:bodyPr wrap="square" rtlCol="0">
            <a:spAutoFit/>
          </a:bodyPr>
          <a:lstStyle/>
          <a:p>
            <a:r>
              <a:rPr lang="tr-TR" dirty="0" smtClean="0">
                <a:latin typeface="Calibri" pitchFamily="34" charset="0"/>
              </a:rPr>
              <a:t>2015-2016 eğitim-öğretim yılı için 500 öğrenci arasından 50,</a:t>
            </a:r>
          </a:p>
          <a:p>
            <a:endParaRPr lang="tr-TR" dirty="0">
              <a:latin typeface="Calibri" pitchFamily="34" charset="0"/>
            </a:endParaRPr>
          </a:p>
          <a:p>
            <a:r>
              <a:rPr lang="tr-TR" dirty="0" smtClean="0">
                <a:latin typeface="Calibri" pitchFamily="34" charset="0"/>
              </a:rPr>
              <a:t>2016-2017 eğitim-öğretim yılı için 2000 öğrenci arasından 130</a:t>
            </a:r>
          </a:p>
          <a:p>
            <a:r>
              <a:rPr lang="tr-TR" dirty="0" smtClean="0">
                <a:latin typeface="Calibri" pitchFamily="34" charset="0"/>
              </a:rPr>
              <a:t> öğrenci projeye alınmıştır.</a:t>
            </a:r>
          </a:p>
          <a:p>
            <a:endParaRPr lang="tr-TR" dirty="0">
              <a:latin typeface="Calibri" pitchFamily="34" charset="0"/>
            </a:endParaRPr>
          </a:p>
          <a:p>
            <a:r>
              <a:rPr lang="tr-TR" dirty="0" smtClean="0">
                <a:latin typeface="Calibri" pitchFamily="34" charset="0"/>
              </a:rPr>
              <a:t>2017-2018 eğitim-öğretim </a:t>
            </a:r>
            <a:r>
              <a:rPr lang="tr-TR" sz="2000" dirty="0" smtClean="0">
                <a:latin typeface="Calibri" pitchFamily="34" charset="0"/>
              </a:rPr>
              <a:t>dönemi</a:t>
            </a:r>
            <a:r>
              <a:rPr lang="tr-TR" dirty="0" smtClean="0">
                <a:latin typeface="Calibri" pitchFamily="34" charset="0"/>
              </a:rPr>
              <a:t> için 1500 öğrenci arasından 120 öğrenci seçmeler sonucunda projeye  alınmıştır.</a:t>
            </a:r>
          </a:p>
          <a:p>
            <a:endParaRPr lang="tr-TR" dirty="0">
              <a:latin typeface="Calibri" pitchFamily="34" charset="0"/>
            </a:endParaRPr>
          </a:p>
          <a:p>
            <a:r>
              <a:rPr lang="tr-TR" dirty="0">
                <a:latin typeface="Calibri" pitchFamily="34" charset="0"/>
              </a:rPr>
              <a:t>2018-2019 eğitim-öğretim </a:t>
            </a:r>
            <a:r>
              <a:rPr lang="tr-TR" dirty="0" smtClean="0">
                <a:latin typeface="Calibri" pitchFamily="34" charset="0"/>
              </a:rPr>
              <a:t>yılında da 60 erkek 60 kız olmak üzere toplam 120 öğrenci </a:t>
            </a:r>
            <a:r>
              <a:rPr lang="tr-TR" dirty="0">
                <a:latin typeface="Calibri" pitchFamily="34" charset="0"/>
              </a:rPr>
              <a:t>projeye </a:t>
            </a:r>
            <a:r>
              <a:rPr lang="tr-TR" dirty="0" smtClean="0">
                <a:latin typeface="Calibri" pitchFamily="34" charset="0"/>
              </a:rPr>
              <a:t>alınacaktır</a:t>
            </a:r>
            <a:r>
              <a:rPr lang="tr-TR" dirty="0">
                <a:latin typeface="Calibri" pitchFamily="34" charset="0"/>
              </a:rPr>
              <a:t>.</a:t>
            </a:r>
          </a:p>
          <a:p>
            <a:endParaRPr lang="tr-TR" dirty="0">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ox(in)">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ox(in)">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95536" y="0"/>
            <a:ext cx="8229600" cy="908720"/>
          </a:xfrm>
        </p:spPr>
        <p:txBody>
          <a:bodyPr/>
          <a:lstStyle/>
          <a:p>
            <a:r>
              <a:rPr lang="tr-TR" dirty="0" smtClean="0"/>
              <a:t>Projeye Alımda Sınav Süreci</a:t>
            </a:r>
            <a:endParaRPr lang="tr-TR" dirty="0"/>
          </a:p>
        </p:txBody>
      </p:sp>
      <p:sp>
        <p:nvSpPr>
          <p:cNvPr id="2" name="1 İçerik Yer Tutucusu"/>
          <p:cNvSpPr>
            <a:spLocks noGrp="1"/>
          </p:cNvSpPr>
          <p:nvPr>
            <p:ph sz="quarter" idx="1"/>
          </p:nvPr>
        </p:nvSpPr>
        <p:spPr>
          <a:xfrm>
            <a:off x="0" y="980728"/>
            <a:ext cx="5436096" cy="1872208"/>
          </a:xfrm>
        </p:spPr>
        <p:txBody>
          <a:bodyPr>
            <a:noAutofit/>
          </a:bodyPr>
          <a:lstStyle/>
          <a:p>
            <a:pPr marL="0">
              <a:buFont typeface="Wingdings" pitchFamily="2" charset="2"/>
              <a:buChar char="§"/>
            </a:pPr>
            <a:r>
              <a:rPr lang="tr-TR" sz="2000" b="1" dirty="0" smtClean="0">
                <a:latin typeface="Calibri" pitchFamily="34" charset="0"/>
              </a:rPr>
              <a:t>Yazılı Sınavda başarılı olma şartı</a:t>
            </a:r>
            <a:r>
              <a:rPr lang="tr-TR" sz="2000" dirty="0" smtClean="0">
                <a:latin typeface="Calibri" pitchFamily="34" charset="0"/>
              </a:rPr>
              <a:t>: Yazılı sınavda Projeye alınacak öğrenci sayısının üç katı olan öğrenciler arasına girmektir. Yazılı sınavda başarılı olanlar Mayıs ayı içerisinde bir mülakata tabi tutulur. Mülakatı geçenler yaz hazırlık eğitim programına katılmaya hak kazanırlar.</a:t>
            </a:r>
          </a:p>
          <a:p>
            <a:pPr marL="0"/>
            <a:endParaRPr lang="tr-TR" sz="2000" dirty="0">
              <a:latin typeface="Calibri" pitchFamily="34" charset="0"/>
            </a:endParaRPr>
          </a:p>
        </p:txBody>
      </p:sp>
      <p:pic>
        <p:nvPicPr>
          <p:cNvPr id="6" name="5 Resim" descr="20160508_100353.jpg"/>
          <p:cNvPicPr>
            <a:picLocks noChangeAspect="1"/>
          </p:cNvPicPr>
          <p:nvPr/>
        </p:nvPicPr>
        <p:blipFill>
          <a:blip r:embed="rId2" cstate="print"/>
          <a:stretch>
            <a:fillRect/>
          </a:stretch>
        </p:blipFill>
        <p:spPr>
          <a:xfrm>
            <a:off x="5436096" y="980728"/>
            <a:ext cx="3707904" cy="1728192"/>
          </a:xfrm>
          <a:prstGeom prst="rect">
            <a:avLst/>
          </a:prstGeom>
        </p:spPr>
      </p:pic>
      <p:pic>
        <p:nvPicPr>
          <p:cNvPr id="7" name="6 Resim" descr="20160528_103902.jpg"/>
          <p:cNvPicPr>
            <a:picLocks noChangeAspect="1"/>
          </p:cNvPicPr>
          <p:nvPr/>
        </p:nvPicPr>
        <p:blipFill>
          <a:blip r:embed="rId3" cstate="print"/>
          <a:stretch>
            <a:fillRect/>
          </a:stretch>
        </p:blipFill>
        <p:spPr>
          <a:xfrm>
            <a:off x="0" y="3284984"/>
            <a:ext cx="4355976" cy="3573016"/>
          </a:xfrm>
          <a:prstGeom prst="rect">
            <a:avLst/>
          </a:prstGeom>
        </p:spPr>
      </p:pic>
      <p:sp>
        <p:nvSpPr>
          <p:cNvPr id="9" name="8 Metin kutusu"/>
          <p:cNvSpPr txBox="1"/>
          <p:nvPr/>
        </p:nvSpPr>
        <p:spPr>
          <a:xfrm>
            <a:off x="4355976" y="3140968"/>
            <a:ext cx="4788025" cy="3693319"/>
          </a:xfrm>
          <a:prstGeom prst="rect">
            <a:avLst/>
          </a:prstGeom>
          <a:noFill/>
        </p:spPr>
        <p:txBody>
          <a:bodyPr wrap="square" rtlCol="0">
            <a:spAutoFit/>
          </a:bodyPr>
          <a:lstStyle/>
          <a:p>
            <a:pPr>
              <a:buNone/>
            </a:pPr>
            <a:r>
              <a:rPr lang="tr-TR" b="1" dirty="0" smtClean="0">
                <a:latin typeface="Calibri" pitchFamily="34" charset="0"/>
              </a:rPr>
              <a:t>Mülakat Sınavı</a:t>
            </a:r>
            <a:r>
              <a:rPr lang="tr-TR" dirty="0" smtClean="0">
                <a:latin typeface="Calibri" pitchFamily="34" charset="0"/>
              </a:rPr>
              <a:t>: En son eylül ayında yapılacak mülakatta başaran öğrenci projeye katılmaya hak kazanacaktır.</a:t>
            </a:r>
          </a:p>
          <a:p>
            <a:r>
              <a:rPr lang="tr-TR" b="1" dirty="0" smtClean="0">
                <a:latin typeface="Calibri" pitchFamily="34" charset="0"/>
              </a:rPr>
              <a:t>Mülakat Sınavının Değerlendirilmesi: </a:t>
            </a:r>
            <a:r>
              <a:rPr lang="tr-TR" dirty="0" smtClean="0">
                <a:latin typeface="Calibri" pitchFamily="34" charset="0"/>
              </a:rPr>
              <a:t>Mülakat sınavında öğrencilere yüzünden </a:t>
            </a:r>
            <a:r>
              <a:rPr lang="tr-TR" u="sng" dirty="0" err="1" smtClean="0">
                <a:latin typeface="Calibri" pitchFamily="34" charset="0"/>
              </a:rPr>
              <a:t>Kur’an</a:t>
            </a:r>
            <a:r>
              <a:rPr lang="tr-TR" u="sng" dirty="0" smtClean="0">
                <a:latin typeface="Calibri" pitchFamily="34" charset="0"/>
              </a:rPr>
              <a:t>-ı Kerim okumaları istenecek ve ses, mahreç, tecvit kuralları, akıcılık vs. gibi kriterlerle bir de Fil ile </a:t>
            </a:r>
            <a:r>
              <a:rPr lang="tr-TR" u="sng" dirty="0" err="1" smtClean="0">
                <a:latin typeface="Calibri" pitchFamily="34" charset="0"/>
              </a:rPr>
              <a:t>Nas</a:t>
            </a:r>
            <a:r>
              <a:rPr lang="tr-TR" u="sng" dirty="0" smtClean="0">
                <a:latin typeface="Calibri" pitchFamily="34" charset="0"/>
              </a:rPr>
              <a:t> Sureleri arasındaki surelerden zorluk derecelerine göre ezber üç sure okumaları </a:t>
            </a:r>
            <a:r>
              <a:rPr lang="tr-TR" dirty="0" smtClean="0">
                <a:latin typeface="Calibri" pitchFamily="34" charset="0"/>
              </a:rPr>
              <a:t>istenecektir. Öğrencilere mülakatla beraber öğrenim stilleri, dikkat dağınıklığı vb. testler uygulanabilecektir.</a:t>
            </a:r>
          </a:p>
          <a:p>
            <a:endParaRPr lang="tr-T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amond(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88640"/>
            <a:ext cx="8503920" cy="4248472"/>
          </a:xfrm>
        </p:spPr>
        <p:txBody>
          <a:bodyPr/>
          <a:lstStyle/>
          <a:p>
            <a:pPr marL="274320" lvl="1">
              <a:buClr>
                <a:schemeClr val="accent1"/>
              </a:buClr>
              <a:buSzPct val="85000"/>
              <a:buFont typeface="Wingdings 2"/>
              <a:buChar char=""/>
            </a:pPr>
            <a:r>
              <a:rPr lang="tr-TR" sz="2800" dirty="0" smtClean="0">
                <a:solidFill>
                  <a:schemeClr val="tx1"/>
                </a:solidFill>
              </a:rPr>
              <a:t>Okulumuzda öğretici sayımız;</a:t>
            </a:r>
          </a:p>
          <a:p>
            <a:pPr>
              <a:buNone/>
            </a:pPr>
            <a:endParaRPr lang="tr-TR" dirty="0" smtClean="0"/>
          </a:p>
          <a:p>
            <a:pPr>
              <a:buNone/>
            </a:pPr>
            <a:r>
              <a:rPr lang="tr-TR" dirty="0" smtClean="0"/>
              <a:t> </a:t>
            </a: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2616368887"/>
              </p:ext>
            </p:extLst>
          </p:nvPr>
        </p:nvGraphicFramePr>
        <p:xfrm>
          <a:off x="323528" y="2852936"/>
          <a:ext cx="6336704" cy="3504388"/>
        </p:xfrm>
        <a:graphic>
          <a:graphicData uri="http://schemas.openxmlformats.org/drawingml/2006/table">
            <a:tbl>
              <a:tblPr firstRow="1" bandRow="1">
                <a:tableStyleId>{5C22544A-7EE6-4342-B048-85BDC9FD1C3A}</a:tableStyleId>
              </a:tblPr>
              <a:tblGrid>
                <a:gridCol w="2028759"/>
                <a:gridCol w="2028759"/>
                <a:gridCol w="2279186"/>
              </a:tblGrid>
              <a:tr h="876097">
                <a:tc>
                  <a:txBody>
                    <a:bodyPr/>
                    <a:lstStyle/>
                    <a:p>
                      <a:pPr algn="ctr"/>
                      <a:endParaRPr lang="tr-TR" dirty="0"/>
                    </a:p>
                  </a:txBody>
                  <a:tcPr/>
                </a:tc>
                <a:tc>
                  <a:txBody>
                    <a:bodyPr/>
                    <a:lstStyle/>
                    <a:p>
                      <a:pPr algn="ctr"/>
                      <a:endParaRPr lang="tr-TR" dirty="0" smtClean="0"/>
                    </a:p>
                    <a:p>
                      <a:pPr algn="ctr"/>
                      <a:r>
                        <a:rPr lang="tr-TR" dirty="0" smtClean="0"/>
                        <a:t>Kız öğrenci</a:t>
                      </a:r>
                      <a:endParaRPr lang="tr-TR" dirty="0"/>
                    </a:p>
                  </a:txBody>
                  <a:tcPr/>
                </a:tc>
                <a:tc>
                  <a:txBody>
                    <a:bodyPr/>
                    <a:lstStyle/>
                    <a:p>
                      <a:pPr algn="ctr"/>
                      <a:endParaRPr lang="tr-TR" dirty="0" smtClean="0"/>
                    </a:p>
                    <a:p>
                      <a:pPr algn="ctr"/>
                      <a:r>
                        <a:rPr lang="tr-TR" dirty="0" smtClean="0"/>
                        <a:t>Erkek öğrenci</a:t>
                      </a:r>
                      <a:endParaRPr lang="tr-TR" dirty="0"/>
                    </a:p>
                  </a:txBody>
                  <a:tcPr/>
                </a:tc>
              </a:tr>
              <a:tr h="876097">
                <a:tc>
                  <a:txBody>
                    <a:bodyPr/>
                    <a:lstStyle/>
                    <a:p>
                      <a:pPr algn="ctr"/>
                      <a:endParaRPr lang="tr-TR" b="1" dirty="0" smtClean="0"/>
                    </a:p>
                    <a:p>
                      <a:pPr algn="ctr"/>
                      <a:r>
                        <a:rPr lang="tr-TR" b="1" dirty="0" smtClean="0"/>
                        <a:t>5. sınıf</a:t>
                      </a:r>
                      <a:endParaRPr lang="tr-TR" b="1" dirty="0"/>
                    </a:p>
                  </a:txBody>
                  <a:tcPr/>
                </a:tc>
                <a:tc>
                  <a:txBody>
                    <a:bodyPr/>
                    <a:lstStyle/>
                    <a:p>
                      <a:pPr algn="ctr"/>
                      <a:endParaRPr lang="tr-TR" dirty="0" smtClean="0"/>
                    </a:p>
                    <a:p>
                      <a:pPr algn="ctr"/>
                      <a:r>
                        <a:rPr lang="tr-TR" dirty="0" smtClean="0"/>
                        <a:t>55</a:t>
                      </a:r>
                      <a:endParaRPr lang="tr-TR" dirty="0"/>
                    </a:p>
                  </a:txBody>
                  <a:tcPr/>
                </a:tc>
                <a:tc>
                  <a:txBody>
                    <a:bodyPr/>
                    <a:lstStyle/>
                    <a:p>
                      <a:pPr algn="ctr"/>
                      <a:endParaRPr lang="tr-TR" dirty="0" smtClean="0"/>
                    </a:p>
                    <a:p>
                      <a:pPr algn="ctr"/>
                      <a:r>
                        <a:rPr lang="tr-TR" dirty="0" smtClean="0"/>
                        <a:t>55</a:t>
                      </a:r>
                      <a:endParaRPr lang="tr-TR" dirty="0"/>
                    </a:p>
                  </a:txBody>
                  <a:tcPr/>
                </a:tc>
              </a:tr>
              <a:tr h="876097">
                <a:tc>
                  <a:txBody>
                    <a:bodyPr/>
                    <a:lstStyle/>
                    <a:p>
                      <a:pPr algn="ctr"/>
                      <a:endParaRPr lang="tr-TR" b="1" dirty="0" smtClean="0"/>
                    </a:p>
                    <a:p>
                      <a:pPr algn="ctr"/>
                      <a:r>
                        <a:rPr lang="tr-TR" b="1" dirty="0" smtClean="0"/>
                        <a:t>6. sınıf</a:t>
                      </a:r>
                      <a:endParaRPr lang="tr-TR" b="1" dirty="0"/>
                    </a:p>
                  </a:txBody>
                  <a:tcPr/>
                </a:tc>
                <a:tc>
                  <a:txBody>
                    <a:bodyPr/>
                    <a:lstStyle/>
                    <a:p>
                      <a:pPr algn="ctr"/>
                      <a:endParaRPr lang="tr-TR" dirty="0" smtClean="0"/>
                    </a:p>
                    <a:p>
                      <a:pPr algn="ctr"/>
                      <a:r>
                        <a:rPr lang="tr-TR" dirty="0" smtClean="0"/>
                        <a:t>56</a:t>
                      </a:r>
                      <a:endParaRPr lang="tr-TR" dirty="0"/>
                    </a:p>
                  </a:txBody>
                  <a:tcPr/>
                </a:tc>
                <a:tc>
                  <a:txBody>
                    <a:bodyPr/>
                    <a:lstStyle/>
                    <a:p>
                      <a:pPr algn="ctr"/>
                      <a:endParaRPr lang="tr-TR" dirty="0" smtClean="0"/>
                    </a:p>
                    <a:p>
                      <a:pPr algn="ctr"/>
                      <a:r>
                        <a:rPr lang="tr-TR" dirty="0" smtClean="0"/>
                        <a:t>54</a:t>
                      </a:r>
                      <a:endParaRPr lang="tr-TR" dirty="0"/>
                    </a:p>
                  </a:txBody>
                  <a:tcPr/>
                </a:tc>
              </a:tr>
              <a:tr h="876097">
                <a:tc>
                  <a:txBody>
                    <a:bodyPr/>
                    <a:lstStyle/>
                    <a:p>
                      <a:pPr algn="ctr"/>
                      <a:endParaRPr lang="tr-TR" b="1" dirty="0" smtClean="0"/>
                    </a:p>
                    <a:p>
                      <a:pPr algn="ctr"/>
                      <a:r>
                        <a:rPr lang="tr-TR" b="1" dirty="0" smtClean="0"/>
                        <a:t>7. sınıf</a:t>
                      </a:r>
                      <a:endParaRPr lang="tr-TR" b="1" dirty="0"/>
                    </a:p>
                  </a:txBody>
                  <a:tcPr/>
                </a:tc>
                <a:tc>
                  <a:txBody>
                    <a:bodyPr/>
                    <a:lstStyle/>
                    <a:p>
                      <a:pPr algn="ctr"/>
                      <a:endParaRPr lang="tr-TR" dirty="0" smtClean="0"/>
                    </a:p>
                    <a:p>
                      <a:pPr algn="ctr"/>
                      <a:r>
                        <a:rPr lang="tr-TR" b="1" dirty="0" smtClean="0"/>
                        <a:t>-</a:t>
                      </a:r>
                      <a:endParaRPr lang="tr-TR" b="1" dirty="0"/>
                    </a:p>
                  </a:txBody>
                  <a:tcPr/>
                </a:tc>
                <a:tc>
                  <a:txBody>
                    <a:bodyPr/>
                    <a:lstStyle/>
                    <a:p>
                      <a:pPr algn="ctr"/>
                      <a:endParaRPr lang="tr-TR" dirty="0" smtClean="0"/>
                    </a:p>
                    <a:p>
                      <a:pPr algn="ctr"/>
                      <a:r>
                        <a:rPr lang="tr-TR" dirty="0" smtClean="0"/>
                        <a:t>44</a:t>
                      </a:r>
                      <a:endParaRPr lang="tr-TR" dirty="0"/>
                    </a:p>
                  </a:txBody>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151222729"/>
              </p:ext>
            </p:extLst>
          </p:nvPr>
        </p:nvGraphicFramePr>
        <p:xfrm>
          <a:off x="179512" y="980728"/>
          <a:ext cx="6912768" cy="1440160"/>
        </p:xfrm>
        <a:graphic>
          <a:graphicData uri="http://schemas.openxmlformats.org/drawingml/2006/table">
            <a:tbl>
              <a:tblPr firstRow="1" bandRow="1">
                <a:tableStyleId>{5C22544A-7EE6-4342-B048-85BDC9FD1C3A}</a:tableStyleId>
              </a:tblPr>
              <a:tblGrid>
                <a:gridCol w="2304256"/>
                <a:gridCol w="2304256"/>
                <a:gridCol w="2304256"/>
              </a:tblGrid>
              <a:tr h="936104">
                <a:tc>
                  <a:txBody>
                    <a:bodyPr/>
                    <a:lstStyle/>
                    <a:p>
                      <a:pPr algn="ctr"/>
                      <a:r>
                        <a:rPr lang="tr-TR" dirty="0" smtClean="0"/>
                        <a:t>Yönetici</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Kuran Kursu Öğreticisi</a:t>
                      </a:r>
                    </a:p>
                    <a:p>
                      <a:pPr algn="ctr"/>
                      <a:endParaRPr lang="tr-TR" dirty="0"/>
                    </a:p>
                  </a:txBody>
                  <a:tcPr/>
                </a:tc>
                <a:tc>
                  <a:txBody>
                    <a:bodyPr/>
                    <a:lstStyle/>
                    <a:p>
                      <a:pPr algn="ctr"/>
                      <a:r>
                        <a:rPr lang="tr-TR" dirty="0" smtClean="0"/>
                        <a:t>Öğretmen</a:t>
                      </a:r>
                      <a:endParaRPr lang="tr-TR" dirty="0"/>
                    </a:p>
                  </a:txBody>
                  <a:tcPr/>
                </a:tc>
              </a:tr>
              <a:tr h="504056">
                <a:tc>
                  <a:txBody>
                    <a:bodyPr/>
                    <a:lstStyle/>
                    <a:p>
                      <a:pPr algn="ctr"/>
                      <a:r>
                        <a:rPr lang="tr-TR" dirty="0" smtClean="0"/>
                        <a:t>2</a:t>
                      </a:r>
                      <a:endParaRPr lang="tr-TR" dirty="0"/>
                    </a:p>
                  </a:txBody>
                  <a:tcPr/>
                </a:tc>
                <a:tc>
                  <a:txBody>
                    <a:bodyPr/>
                    <a:lstStyle/>
                    <a:p>
                      <a:pPr algn="ctr"/>
                      <a:r>
                        <a:rPr lang="tr-TR" dirty="0" smtClean="0"/>
                        <a:t>30</a:t>
                      </a:r>
                      <a:endParaRPr lang="tr-TR" dirty="0"/>
                    </a:p>
                  </a:txBody>
                  <a:tcPr/>
                </a:tc>
                <a:tc>
                  <a:txBody>
                    <a:bodyPr/>
                    <a:lstStyle/>
                    <a:p>
                      <a:pPr algn="ctr"/>
                      <a:r>
                        <a:rPr lang="tr-TR" dirty="0" smtClean="0"/>
                        <a:t>18</a:t>
                      </a:r>
                      <a:endParaRPr lang="tr-TR" dirty="0"/>
                    </a:p>
                  </a:txBody>
                  <a:tcPr/>
                </a:tc>
              </a:tr>
            </a:tbl>
          </a:graphicData>
        </a:graphic>
      </p:graphicFrame>
      <p:sp>
        <p:nvSpPr>
          <p:cNvPr id="9" name="8 Dikdörtgen"/>
          <p:cNvSpPr/>
          <p:nvPr/>
        </p:nvSpPr>
        <p:spPr>
          <a:xfrm>
            <a:off x="196357" y="2420888"/>
            <a:ext cx="5616624" cy="523220"/>
          </a:xfrm>
          <a:prstGeom prst="rect">
            <a:avLst/>
          </a:prstGeom>
        </p:spPr>
        <p:txBody>
          <a:bodyPr wrap="square">
            <a:spAutoFit/>
          </a:bodyPr>
          <a:lstStyle/>
          <a:p>
            <a:pPr>
              <a:buFont typeface="Arial" pitchFamily="34" charset="0"/>
              <a:buChar char="•"/>
            </a:pPr>
            <a:r>
              <a:rPr lang="tr-TR" sz="2800" dirty="0" smtClean="0"/>
              <a:t> Okulumuzda öğrenci sayısı;</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t>Projede Çalışmalar üç ana unsurdan oluşmaktadır;</a:t>
            </a:r>
            <a:endParaRPr lang="tr-TR" dirty="0"/>
          </a:p>
        </p:txBody>
      </p:sp>
      <p:sp>
        <p:nvSpPr>
          <p:cNvPr id="2" name="1 İçerik Yer Tutucusu"/>
          <p:cNvSpPr>
            <a:spLocks noGrp="1"/>
          </p:cNvSpPr>
          <p:nvPr>
            <p:ph sz="quarter" idx="1"/>
          </p:nvPr>
        </p:nvSpPr>
        <p:spPr>
          <a:xfrm>
            <a:off x="457200" y="1916832"/>
            <a:ext cx="8229600" cy="4090459"/>
          </a:xfrm>
        </p:spPr>
        <p:txBody>
          <a:bodyPr/>
          <a:lstStyle/>
          <a:p>
            <a:pPr marL="624078" indent="-514350">
              <a:lnSpc>
                <a:spcPct val="150000"/>
              </a:lnSpc>
              <a:buFont typeface="+mj-lt"/>
              <a:buAutoNum type="arabicPeriod"/>
            </a:pPr>
            <a:r>
              <a:rPr lang="tr-TR" dirty="0" smtClean="0"/>
              <a:t>HAFIZLIK ÇALIŞMALARI</a:t>
            </a:r>
          </a:p>
          <a:p>
            <a:pPr marL="624078" indent="-514350">
              <a:lnSpc>
                <a:spcPct val="150000"/>
              </a:lnSpc>
              <a:buFont typeface="+mj-lt"/>
              <a:buAutoNum type="arabicPeriod"/>
            </a:pPr>
            <a:r>
              <a:rPr lang="tr-TR" dirty="0" smtClean="0"/>
              <a:t>AKADEMİK ÇALIŞMALAR</a:t>
            </a:r>
          </a:p>
          <a:p>
            <a:pPr marL="624078" indent="-514350">
              <a:lnSpc>
                <a:spcPct val="150000"/>
              </a:lnSpc>
              <a:buFont typeface="+mj-lt"/>
              <a:buAutoNum type="arabicPeriod"/>
            </a:pPr>
            <a:r>
              <a:rPr lang="tr-TR" dirty="0" smtClean="0"/>
              <a:t>SOSYAL ETKİNLİKLER</a:t>
            </a:r>
          </a:p>
          <a:p>
            <a:pPr marL="1117854" lvl="2" indent="-514350">
              <a:lnSpc>
                <a:spcPct val="150000"/>
              </a:lnSpc>
              <a:buFont typeface="+mj-lt"/>
              <a:buAutoNum type="alphaLcPeriod"/>
            </a:pPr>
            <a:r>
              <a:rPr lang="tr-TR" dirty="0" smtClean="0"/>
              <a:t>Spor Faaliyetleri</a:t>
            </a:r>
          </a:p>
          <a:p>
            <a:pPr marL="1117854" lvl="2" indent="-514350">
              <a:lnSpc>
                <a:spcPct val="150000"/>
              </a:lnSpc>
              <a:buFont typeface="+mj-lt"/>
              <a:buAutoNum type="alphaLcPeriod"/>
            </a:pPr>
            <a:r>
              <a:rPr lang="tr-TR" dirty="0" smtClean="0"/>
              <a:t>Kültürel Faaliyetler</a:t>
            </a:r>
          </a:p>
          <a:p>
            <a:pPr marL="624078" indent="-514350">
              <a:buNone/>
            </a:pPr>
            <a:endParaRPr lang="tr-TR"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amond(in)">
                                      <p:cBhvr>
                                        <p:cTn id="13" dur="2000"/>
                                        <p:tgtEl>
                                          <p:spTgt spid="2">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amond(in)">
                                      <p:cBhvr>
                                        <p:cTn id="16" dur="2000"/>
                                        <p:tgtEl>
                                          <p:spTgt spid="2">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amond(in)">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14350" indent="-514350">
              <a:buFont typeface="+mj-lt"/>
              <a:buAutoNum type="arabicPeriod"/>
            </a:pPr>
            <a:r>
              <a:rPr lang="tr-TR" dirty="0" smtClean="0"/>
              <a:t>HAFIZLIK ÇALIŞMALARI</a:t>
            </a:r>
            <a:endParaRPr lang="tr-TR" dirty="0"/>
          </a:p>
        </p:txBody>
      </p:sp>
      <p:sp>
        <p:nvSpPr>
          <p:cNvPr id="3" name="2 İçerik Yer Tutucusu"/>
          <p:cNvSpPr>
            <a:spLocks noGrp="1"/>
          </p:cNvSpPr>
          <p:nvPr>
            <p:ph sz="quarter" idx="1"/>
          </p:nvPr>
        </p:nvSpPr>
        <p:spPr>
          <a:xfrm>
            <a:off x="0" y="1412776"/>
            <a:ext cx="6156176" cy="4686272"/>
          </a:xfrm>
        </p:spPr>
        <p:txBody>
          <a:bodyPr>
            <a:normAutofit/>
          </a:bodyPr>
          <a:lstStyle/>
          <a:p>
            <a:r>
              <a:rPr lang="tr-TR" sz="2400" dirty="0" smtClean="0"/>
              <a:t>Saat </a:t>
            </a:r>
            <a:r>
              <a:rPr lang="tr-TR" sz="2400" b="1" dirty="0" smtClean="0"/>
              <a:t>08.00</a:t>
            </a:r>
            <a:r>
              <a:rPr lang="tr-TR" sz="2400" dirty="0" smtClean="0"/>
              <a:t>’da ders başı yapan öğrencilerimiz Diyanet İşleri Teşkilatı’na bağlı Kuran Kursu hocaları ve DKAB öğretmenleri ile saat </a:t>
            </a:r>
            <a:r>
              <a:rPr lang="tr-TR" sz="2400" b="1" dirty="0" smtClean="0"/>
              <a:t>12.00</a:t>
            </a:r>
            <a:r>
              <a:rPr lang="tr-TR" sz="2400" dirty="0" smtClean="0"/>
              <a:t>’a kadar </a:t>
            </a:r>
            <a:r>
              <a:rPr lang="tr-TR" sz="2400" b="1" dirty="0" smtClean="0"/>
              <a:t>HAFIZLIK</a:t>
            </a:r>
            <a:r>
              <a:rPr lang="tr-TR" sz="2400" dirty="0" smtClean="0"/>
              <a:t> çalışması yapmaktadır.</a:t>
            </a:r>
          </a:p>
          <a:p>
            <a:r>
              <a:rPr lang="tr-TR" sz="2400" b="1" dirty="0" smtClean="0"/>
              <a:t>15</a:t>
            </a:r>
            <a:r>
              <a:rPr lang="tr-TR" sz="2400" dirty="0" smtClean="0"/>
              <a:t> bay, </a:t>
            </a:r>
            <a:r>
              <a:rPr lang="tr-TR" sz="2400" b="1" dirty="0" smtClean="0"/>
              <a:t>15</a:t>
            </a:r>
            <a:r>
              <a:rPr lang="tr-TR" sz="2400" dirty="0" smtClean="0"/>
              <a:t> bayan olmak üzere toplam 30 Kuran Kursu hafız </a:t>
            </a:r>
            <a:r>
              <a:rPr lang="tr-TR" sz="2400" smtClean="0"/>
              <a:t>hocamız görevdedir.</a:t>
            </a:r>
            <a:endParaRPr lang="tr-TR" sz="2000" dirty="0" smtClean="0"/>
          </a:p>
          <a:p>
            <a:endParaRPr lang="tr-TR" sz="2000" dirty="0" smtClean="0"/>
          </a:p>
          <a:p>
            <a:endParaRPr lang="tr-TR" sz="2000" dirty="0"/>
          </a:p>
        </p:txBody>
      </p:sp>
      <p:pic>
        <p:nvPicPr>
          <p:cNvPr id="6" name="5 Resim" descr="20170228_110916.jpg"/>
          <p:cNvPicPr>
            <a:picLocks noChangeAspect="1"/>
          </p:cNvPicPr>
          <p:nvPr/>
        </p:nvPicPr>
        <p:blipFill>
          <a:blip r:embed="rId2" cstate="print"/>
          <a:stretch>
            <a:fillRect/>
          </a:stretch>
        </p:blipFill>
        <p:spPr>
          <a:xfrm>
            <a:off x="0" y="4430266"/>
            <a:ext cx="6084168" cy="2427734"/>
          </a:xfrm>
          <a:prstGeom prst="rect">
            <a:avLst/>
          </a:prstGeom>
        </p:spPr>
      </p:pic>
      <p:pic>
        <p:nvPicPr>
          <p:cNvPr id="7" name="6 Resim" descr="15857469_1549069675111130_506375576_o.jpg"/>
          <p:cNvPicPr>
            <a:picLocks noChangeAspect="1"/>
          </p:cNvPicPr>
          <p:nvPr/>
        </p:nvPicPr>
        <p:blipFill>
          <a:blip r:embed="rId3" cstate="print"/>
          <a:stretch>
            <a:fillRect/>
          </a:stretch>
        </p:blipFill>
        <p:spPr>
          <a:xfrm>
            <a:off x="6156176" y="1440044"/>
            <a:ext cx="2655198" cy="472514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608112"/>
          </a:xfrm>
        </p:spPr>
        <p:txBody>
          <a:bodyPr/>
          <a:lstStyle/>
          <a:p>
            <a:r>
              <a:rPr lang="tr-TR" dirty="0" smtClean="0"/>
              <a:t>Öğrencilerimizin Güncel Durumu</a:t>
            </a:r>
            <a:endParaRPr lang="tr-TR" dirty="0"/>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233565819"/>
              </p:ext>
            </p:extLst>
          </p:nvPr>
        </p:nvGraphicFramePr>
        <p:xfrm>
          <a:off x="179513" y="1412776"/>
          <a:ext cx="8712967" cy="720080"/>
        </p:xfrm>
        <a:graphic>
          <a:graphicData uri="http://schemas.openxmlformats.org/drawingml/2006/table">
            <a:tbl>
              <a:tblPr firstRow="1" bandRow="1">
                <a:tableStyleId>{5C22544A-7EE6-4342-B048-85BDC9FD1C3A}</a:tableStyleId>
              </a:tblPr>
              <a:tblGrid>
                <a:gridCol w="1872207"/>
                <a:gridCol w="2376264"/>
                <a:gridCol w="2448272"/>
                <a:gridCol w="2016224"/>
              </a:tblGrid>
              <a:tr h="720080">
                <a:tc>
                  <a:txBody>
                    <a:bodyPr/>
                    <a:lstStyle/>
                    <a:p>
                      <a:endParaRPr lang="tr-TR" sz="1400" dirty="0"/>
                    </a:p>
                  </a:txBody>
                  <a:tcPr/>
                </a:tc>
                <a:tc>
                  <a:txBody>
                    <a:bodyPr/>
                    <a:lstStyle/>
                    <a:p>
                      <a:endParaRPr lang="tr-TR" sz="1400" dirty="0" smtClean="0"/>
                    </a:p>
                    <a:p>
                      <a:pPr algn="ctr"/>
                      <a:r>
                        <a:rPr lang="tr-TR" sz="1800" dirty="0" smtClean="0"/>
                        <a:t>5.SINIF</a:t>
                      </a:r>
                      <a:endParaRPr lang="tr-TR" sz="1800" dirty="0"/>
                    </a:p>
                  </a:txBody>
                  <a:tcPr/>
                </a:tc>
                <a:tc>
                  <a:txBody>
                    <a:bodyPr/>
                    <a:lstStyle/>
                    <a:p>
                      <a:pPr algn="ctr"/>
                      <a:endParaRPr lang="tr-TR" dirty="0" smtClean="0"/>
                    </a:p>
                    <a:p>
                      <a:pPr algn="ctr"/>
                      <a:r>
                        <a:rPr lang="tr-TR" dirty="0" smtClean="0"/>
                        <a:t>6. SINIF</a:t>
                      </a:r>
                      <a:endParaRPr lang="tr-TR" dirty="0"/>
                    </a:p>
                  </a:txBody>
                  <a:tcPr/>
                </a:tc>
                <a:tc>
                  <a:txBody>
                    <a:bodyPr/>
                    <a:lstStyle/>
                    <a:p>
                      <a:pPr algn="ctr"/>
                      <a:endParaRPr lang="tr-TR" dirty="0" smtClean="0"/>
                    </a:p>
                    <a:p>
                      <a:pPr algn="ctr"/>
                      <a:r>
                        <a:rPr lang="tr-TR" dirty="0" smtClean="0"/>
                        <a:t>7.SINIF</a:t>
                      </a:r>
                      <a:endParaRPr lang="tr-TR" dirty="0"/>
                    </a:p>
                  </a:txBody>
                  <a:tcPr/>
                </a:tc>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352672024"/>
              </p:ext>
            </p:extLst>
          </p:nvPr>
        </p:nvGraphicFramePr>
        <p:xfrm>
          <a:off x="179512" y="2132856"/>
          <a:ext cx="8712968" cy="4614714"/>
        </p:xfrm>
        <a:graphic>
          <a:graphicData uri="http://schemas.openxmlformats.org/drawingml/2006/table">
            <a:tbl>
              <a:tblPr firstRow="1" bandRow="1">
                <a:tableStyleId>{5C22544A-7EE6-4342-B048-85BDC9FD1C3A}</a:tableStyleId>
              </a:tblPr>
              <a:tblGrid>
                <a:gridCol w="1849516"/>
                <a:gridCol w="1174820"/>
                <a:gridCol w="1224136"/>
                <a:gridCol w="1296144"/>
                <a:gridCol w="1152128"/>
                <a:gridCol w="936104"/>
                <a:gridCol w="1080120"/>
              </a:tblGrid>
              <a:tr h="970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 HAFIZLIK SAYFA SAYISI</a:t>
                      </a:r>
                    </a:p>
                    <a:p>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 </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c>
                  <a:txBody>
                    <a:bodyPr/>
                    <a:lstStyle/>
                    <a:p>
                      <a:pPr algn="ctr"/>
                      <a:endParaRPr lang="tr-TR" sz="1400" dirty="0" smtClean="0"/>
                    </a:p>
                    <a:p>
                      <a:pPr algn="ctr"/>
                      <a:r>
                        <a:rPr lang="tr-TR" sz="1400" dirty="0" smtClean="0"/>
                        <a:t>KIZ</a:t>
                      </a:r>
                      <a:endParaRPr lang="tr-TR" sz="1400" dirty="0"/>
                    </a:p>
                  </a:txBody>
                  <a:tcPr/>
                </a:tc>
                <a:tc>
                  <a:txBody>
                    <a:bodyPr/>
                    <a:lstStyle/>
                    <a:p>
                      <a:pPr algn="ctr"/>
                      <a:endParaRPr lang="tr-TR" sz="1400" dirty="0" smtClean="0"/>
                    </a:p>
                    <a:p>
                      <a:pPr algn="ctr"/>
                      <a:r>
                        <a:rPr lang="tr-TR" sz="1400" dirty="0" smtClean="0"/>
                        <a:t>ERKEK</a:t>
                      </a:r>
                      <a:endParaRPr lang="tr-TR" sz="1400" dirty="0"/>
                    </a:p>
                  </a:txBody>
                  <a:tcPr/>
                </a:tc>
              </a:tr>
              <a:tr h="425936">
                <a:tc>
                  <a:txBody>
                    <a:bodyPr/>
                    <a:lstStyle/>
                    <a:p>
                      <a:r>
                        <a:rPr lang="tr-TR" dirty="0" smtClean="0"/>
                        <a:t>1 </a:t>
                      </a:r>
                      <a:r>
                        <a:rPr lang="tr-TR" baseline="0" dirty="0" smtClean="0"/>
                        <a:t> sayfa ile giden</a:t>
                      </a:r>
                      <a:endParaRPr lang="tr-TR" dirty="0"/>
                    </a:p>
                  </a:txBody>
                  <a:tcPr/>
                </a:tc>
                <a:tc>
                  <a:txBody>
                    <a:bodyPr/>
                    <a:lstStyle/>
                    <a:p>
                      <a:pPr algn="ctr"/>
                      <a:r>
                        <a:rPr lang="tr-TR" b="1" dirty="0" smtClean="0"/>
                        <a:t>20</a:t>
                      </a:r>
                      <a:endParaRPr lang="tr-TR" b="1" dirty="0"/>
                    </a:p>
                  </a:txBody>
                  <a:tcPr/>
                </a:tc>
                <a:tc>
                  <a:txBody>
                    <a:bodyPr/>
                    <a:lstStyle/>
                    <a:p>
                      <a:pPr algn="ctr"/>
                      <a:r>
                        <a:rPr lang="tr-TR" b="1" dirty="0" smtClean="0"/>
                        <a:t>17</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dirty="0" smtClean="0"/>
                        <a:t>2 </a:t>
                      </a:r>
                      <a:r>
                        <a:rPr lang="tr-TR" baseline="0" dirty="0" smtClean="0"/>
                        <a:t>sayfa ile giden</a:t>
                      </a:r>
                      <a:endParaRPr lang="tr-TR" dirty="0"/>
                    </a:p>
                  </a:txBody>
                  <a:tcPr/>
                </a:tc>
                <a:tc>
                  <a:txBody>
                    <a:bodyPr/>
                    <a:lstStyle/>
                    <a:p>
                      <a:pPr algn="ctr"/>
                      <a:r>
                        <a:rPr lang="tr-TR" b="1" dirty="0" smtClean="0"/>
                        <a:t>23</a:t>
                      </a:r>
                      <a:endParaRPr lang="tr-TR" b="1" dirty="0"/>
                    </a:p>
                  </a:txBody>
                  <a:tcPr/>
                </a:tc>
                <a:tc>
                  <a:txBody>
                    <a:bodyPr/>
                    <a:lstStyle/>
                    <a:p>
                      <a:pPr algn="ctr"/>
                      <a:r>
                        <a:rPr lang="tr-TR" b="1" dirty="0" smtClean="0"/>
                        <a:t>26</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dirty="0" smtClean="0"/>
                        <a:t>3 </a:t>
                      </a:r>
                      <a:r>
                        <a:rPr lang="tr-TR" baseline="0" dirty="0" smtClean="0"/>
                        <a:t>sayfa ile giden</a:t>
                      </a:r>
                      <a:endParaRPr lang="tr-TR" dirty="0"/>
                    </a:p>
                  </a:txBody>
                  <a:tcPr/>
                </a:tc>
                <a:tc>
                  <a:txBody>
                    <a:bodyPr/>
                    <a:lstStyle/>
                    <a:p>
                      <a:pPr algn="ctr"/>
                      <a:r>
                        <a:rPr lang="tr-TR" b="1" dirty="0" smtClean="0"/>
                        <a:t>9</a:t>
                      </a:r>
                      <a:endParaRPr lang="tr-TR" b="1" dirty="0"/>
                    </a:p>
                  </a:txBody>
                  <a:tcPr/>
                </a:tc>
                <a:tc>
                  <a:txBody>
                    <a:bodyPr/>
                    <a:lstStyle/>
                    <a:p>
                      <a:pPr algn="ctr"/>
                      <a:r>
                        <a:rPr lang="tr-TR" b="1" dirty="0" smtClean="0"/>
                        <a:t>11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r h="536368">
                <a:tc>
                  <a:txBody>
                    <a:bodyPr/>
                    <a:lstStyle/>
                    <a:p>
                      <a:r>
                        <a:rPr lang="tr-TR" dirty="0" smtClean="0"/>
                        <a:t>4 </a:t>
                      </a:r>
                      <a:r>
                        <a:rPr lang="tr-TR" baseline="0" dirty="0" smtClean="0"/>
                        <a:t>sayfa ile giden</a:t>
                      </a:r>
                      <a:endParaRPr lang="tr-TR" dirty="0"/>
                    </a:p>
                  </a:txBody>
                  <a:tcPr/>
                </a:tc>
                <a:tc>
                  <a:txBody>
                    <a:bodyPr/>
                    <a:lstStyle/>
                    <a:p>
                      <a:pPr algn="ctr"/>
                      <a:r>
                        <a:rPr lang="tr-TR" b="1" dirty="0" smtClean="0"/>
                        <a:t>3</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r h="536368">
                <a:tc>
                  <a:txBody>
                    <a:bodyPr/>
                    <a:lstStyle/>
                    <a:p>
                      <a:r>
                        <a:rPr lang="tr-TR" dirty="0" smtClean="0"/>
                        <a:t>5 </a:t>
                      </a:r>
                      <a:r>
                        <a:rPr lang="tr-TR" baseline="0" dirty="0" smtClean="0"/>
                        <a:t>sayfa ile giden</a:t>
                      </a:r>
                      <a:endParaRPr lang="tr-TR"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2</a:t>
                      </a:r>
                      <a:endParaRPr lang="tr-TR" b="1" dirty="0"/>
                    </a:p>
                  </a:txBody>
                  <a:tcPr/>
                </a:tc>
              </a:tr>
              <a:tr h="536368">
                <a:tc>
                  <a:txBody>
                    <a:bodyPr/>
                    <a:lstStyle/>
                    <a:p>
                      <a:r>
                        <a:rPr lang="tr-TR" dirty="0" smtClean="0"/>
                        <a:t>6 </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5</a:t>
                      </a:r>
                      <a:endParaRPr lang="tr-TR" b="1" dirty="0"/>
                    </a:p>
                  </a:txBody>
                  <a:tcPr/>
                </a:tc>
                <a:tc>
                  <a:txBody>
                    <a:bodyPr/>
                    <a:lstStyle/>
                    <a:p>
                      <a:pPr algn="ctr"/>
                      <a:r>
                        <a:rPr lang="tr-TR" b="1" dirty="0" smtClean="0"/>
                        <a:t>7</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r>
              <a:tr h="536368">
                <a:tc>
                  <a:txBody>
                    <a:bodyPr/>
                    <a:lstStyle/>
                    <a:p>
                      <a:r>
                        <a:rPr lang="tr-TR" dirty="0" smtClean="0"/>
                        <a:t>7</a:t>
                      </a:r>
                      <a:r>
                        <a:rPr lang="tr-TR" baseline="0" dirty="0" smtClean="0"/>
                        <a:t>sayfa ile giden</a:t>
                      </a:r>
                      <a:endParaRPr lang="tr-TR" dirty="0"/>
                    </a:p>
                  </a:txBody>
                  <a:tcPr/>
                </a:tc>
                <a:tc>
                  <a:txBody>
                    <a:bodyPr/>
                    <a:lstStyle/>
                    <a:p>
                      <a:pPr algn="ctr"/>
                      <a:r>
                        <a:rPr lang="tr-TR" b="1" dirty="0" smtClean="0"/>
                        <a:t>-</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6</a:t>
                      </a:r>
                      <a:endParaRPr lang="tr-TR" b="1" dirty="0"/>
                    </a:p>
                  </a:txBody>
                  <a:tcPr/>
                </a:tc>
                <a:tc>
                  <a:txBody>
                    <a:bodyPr/>
                    <a:lstStyle/>
                    <a:p>
                      <a:pPr algn="ctr"/>
                      <a:r>
                        <a:rPr lang="tr-TR" b="1" dirty="0" smtClean="0"/>
                        <a:t>16</a:t>
                      </a:r>
                      <a:endParaRPr lang="tr-TR" b="1" dirty="0"/>
                    </a:p>
                  </a:txBody>
                  <a:tcPr/>
                </a:tc>
                <a:tc>
                  <a:txBody>
                    <a:bodyPr/>
                    <a:lstStyle/>
                    <a:p>
                      <a:pPr algn="ctr"/>
                      <a:r>
                        <a:rPr lang="tr-TR" b="1" dirty="0" smtClean="0"/>
                        <a:t>-</a:t>
                      </a:r>
                      <a:endParaRPr lang="tr-TR" b="1" dirty="0"/>
                    </a:p>
                  </a:txBody>
                  <a:tcPr/>
                </a:tc>
                <a:tc>
                  <a:txBody>
                    <a:bodyPr/>
                    <a:lstStyle/>
                    <a:p>
                      <a:pPr algn="ctr"/>
                      <a:r>
                        <a:rPr lang="tr-TR" b="1" dirty="0" smtClean="0"/>
                        <a:t>1</a:t>
                      </a:r>
                      <a:endParaRPr lang="tr-TR" b="1" dirty="0"/>
                    </a:p>
                  </a:txBody>
                  <a:tcPr/>
                </a:tc>
              </a:tr>
            </a:tbl>
          </a:graphicData>
        </a:graphic>
      </p:graphicFrame>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494</TotalTime>
  <Words>1038</Words>
  <Application>Microsoft Office PowerPoint</Application>
  <PresentationFormat>Ekran Gösterisi (4:3)</PresentationFormat>
  <Paragraphs>380</Paragraphs>
  <Slides>27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Algerian</vt:lpstr>
      <vt:lpstr>Arial</vt:lpstr>
      <vt:lpstr>Calibri</vt:lpstr>
      <vt:lpstr>Georgia</vt:lpstr>
      <vt:lpstr>Wingdings</vt:lpstr>
      <vt:lpstr>Wingdings 2</vt:lpstr>
      <vt:lpstr>Kent</vt:lpstr>
      <vt:lpstr>PowerPoint Sunusu</vt:lpstr>
      <vt:lpstr>“Hafız Yetiştirme ve Akademik Başarıyı Destekleme Projesi”</vt:lpstr>
      <vt:lpstr>Proje okulumuzda amacımız ;</vt:lpstr>
      <vt:lpstr>PROJEYE ÖĞRENCİ ALIMI</vt:lpstr>
      <vt:lpstr>Projeye Alımda Sınav Süreci</vt:lpstr>
      <vt:lpstr>PowerPoint Sunusu</vt:lpstr>
      <vt:lpstr>Projede Çalışmalar üç ana unsurdan oluşmaktadır;</vt:lpstr>
      <vt:lpstr>HAFIZLIK ÇALIŞMALARI</vt:lpstr>
      <vt:lpstr>Öğrencilerimizin Güncel Durumu</vt:lpstr>
      <vt:lpstr>Öğrencilerimizin Güncel Durumu</vt:lpstr>
      <vt:lpstr>Öğrencilerimizin Güncel Durumu</vt:lpstr>
      <vt:lpstr>Öğrencilerimizin Güncel Durumu</vt:lpstr>
      <vt:lpstr>Öğrencilerimizin Güncel Durumu</vt:lpstr>
      <vt:lpstr>Öğrencilerimizin Güncel Durumu</vt:lpstr>
      <vt:lpstr>2. AKADEMİK ÇALIŞMALAR</vt:lpstr>
      <vt:lpstr>2. AKADEMİK ÇALIŞMALAR</vt:lpstr>
      <vt:lpstr> 7 öğrenciden oluşan kitap gruplarıyla Kitap okuma alışkanlığı kazandırma hedeflenmektedir.</vt:lpstr>
      <vt:lpstr>3. SOSYAL ETKİNLİKLER</vt:lpstr>
      <vt:lpstr>3. SOSYAL ETKİNLİKLER</vt:lpstr>
      <vt:lpstr>3. SOSYAL ETKİNLİKLER</vt:lpstr>
      <vt:lpstr>3. SOSYAL ETKİNLİKLER</vt:lpstr>
      <vt:lpstr>3. SOSYAL ETKİNLİKLER</vt:lpstr>
      <vt:lpstr>PowerPoint Sunusu</vt:lpstr>
      <vt:lpstr>Etkinlik Görüntüleri</vt:lpstr>
      <vt:lpstr>Etkinlik Görüntüleri</vt:lpstr>
      <vt:lpstr>ARAPÇA YARIŞMASI</vt:lpstr>
      <vt:lpstr>GENÇ SADÂ ve GENÇ NİDA YARIŞMALARI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Recep ALMAZ</cp:lastModifiedBy>
  <cp:revision>57</cp:revision>
  <dcterms:created xsi:type="dcterms:W3CDTF">2017-04-04T18:11:53Z</dcterms:created>
  <dcterms:modified xsi:type="dcterms:W3CDTF">2018-01-31T10:57:46Z</dcterms:modified>
</cp:coreProperties>
</file>